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6"/>
  </p:notesMasterIdLst>
  <p:handoutMasterIdLst>
    <p:handoutMasterId r:id="rId37"/>
  </p:handoutMasterIdLst>
  <p:sldIdLst>
    <p:sldId id="258" r:id="rId2"/>
    <p:sldId id="458" r:id="rId3"/>
    <p:sldId id="457" r:id="rId4"/>
    <p:sldId id="464" r:id="rId5"/>
    <p:sldId id="465" r:id="rId6"/>
    <p:sldId id="467" r:id="rId7"/>
    <p:sldId id="483" r:id="rId8"/>
    <p:sldId id="482" r:id="rId9"/>
    <p:sldId id="490" r:id="rId10"/>
    <p:sldId id="507" r:id="rId11"/>
    <p:sldId id="491" r:id="rId12"/>
    <p:sldId id="494" r:id="rId13"/>
    <p:sldId id="485" r:id="rId14"/>
    <p:sldId id="484" r:id="rId15"/>
    <p:sldId id="495" r:id="rId16"/>
    <p:sldId id="497" r:id="rId17"/>
    <p:sldId id="499" r:id="rId18"/>
    <p:sldId id="498" r:id="rId19"/>
    <p:sldId id="500" r:id="rId20"/>
    <p:sldId id="501" r:id="rId21"/>
    <p:sldId id="502" r:id="rId22"/>
    <p:sldId id="503" r:id="rId23"/>
    <p:sldId id="460" r:id="rId24"/>
    <p:sldId id="506" r:id="rId25"/>
    <p:sldId id="492" r:id="rId26"/>
    <p:sldId id="493" r:id="rId27"/>
    <p:sldId id="469" r:id="rId28"/>
    <p:sldId id="476" r:id="rId29"/>
    <p:sldId id="477" r:id="rId30"/>
    <p:sldId id="479" r:id="rId31"/>
    <p:sldId id="459" r:id="rId32"/>
    <p:sldId id="461" r:id="rId33"/>
    <p:sldId id="486" r:id="rId34"/>
    <p:sldId id="48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79" autoAdjust="0"/>
    <p:restoredTop sz="94660"/>
  </p:normalViewPr>
  <p:slideViewPr>
    <p:cSldViewPr snapToGrid="0">
      <p:cViewPr varScale="1">
        <p:scale>
          <a:sx n="96" d="100"/>
          <a:sy n="96" d="100"/>
        </p:scale>
        <p:origin x="40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C86312D-4CD4-EAC2-3476-CD70BAAA43A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65DB45A-7DDF-F802-7B5C-9388E662C0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A313C-E47E-4E0F-BFF2-2A71014F4802}" type="datetime1">
              <a:rPr lang="en-US" smtClean="0"/>
              <a:t>05-Aug-25</a:t>
            </a:fld>
            <a:endParaRPr lang="en-US"/>
          </a:p>
        </p:txBody>
      </p:sp>
      <p:sp>
        <p:nvSpPr>
          <p:cNvPr id="4" name="Footer Placeholder 3">
            <a:extLst>
              <a:ext uri="{FF2B5EF4-FFF2-40B4-BE49-F238E27FC236}">
                <a16:creationId xmlns:a16="http://schemas.microsoft.com/office/drawing/2014/main" id="{9D02543C-2A42-23E4-E8AB-B8549B9D63F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2056FAE-BB2B-849F-59DF-091CD396D2E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66ED5FD-F61D-4013-ABE4-DF587C3F5918}" type="slidenum">
              <a:rPr lang="en-US" smtClean="0"/>
              <a:t>‹#›</a:t>
            </a:fld>
            <a:endParaRPr lang="en-US"/>
          </a:p>
        </p:txBody>
      </p:sp>
    </p:spTree>
    <p:extLst>
      <p:ext uri="{BB962C8B-B14F-4D97-AF65-F5344CB8AC3E}">
        <p14:creationId xmlns:p14="http://schemas.microsoft.com/office/powerpoint/2010/main" val="1306782433"/>
      </p:ext>
    </p:extLst>
  </p:cSld>
  <p:clrMap bg1="lt1" tx1="dk1" bg2="lt2" tx2="dk2" accent1="accent1" accent2="accent2" accent3="accent3" accent4="accent4" accent5="accent5" accent6="accent6" hlink="hlink" folHlink="folHlink"/>
  <p:hf hdr="0" ftr="0"/>
</p:handoutMaster>
</file>

<file path=ppt/media/image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1CEBD0-3CF3-48D4-AC45-F5F6B5E1B3C2}" type="datetime1">
              <a:rPr lang="en-US" smtClean="0"/>
              <a:t>05-Aug-25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30437C-2F26-48E8-8F39-00A12FD78FA1}" type="slidenum">
              <a:rPr lang="en-US" smtClean="0"/>
              <a:t>‹#›</a:t>
            </a:fld>
            <a:endParaRPr lang="en-US"/>
          </a:p>
        </p:txBody>
      </p:sp>
    </p:spTree>
    <p:extLst>
      <p:ext uri="{BB962C8B-B14F-4D97-AF65-F5344CB8AC3E}">
        <p14:creationId xmlns:p14="http://schemas.microsoft.com/office/powerpoint/2010/main" val="315529919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5C70473-E31B-4AE0-9E5A-75BA5FE7BBD4}" type="slidenum">
              <a:rPr lang="en-US" smtClean="0"/>
              <a:pPr/>
              <a:t>1</a:t>
            </a:fld>
            <a:endParaRPr lang="en-US"/>
          </a:p>
        </p:txBody>
      </p:sp>
      <p:sp>
        <p:nvSpPr>
          <p:cNvPr id="5" name="Date Placeholder 4"/>
          <p:cNvSpPr>
            <a:spLocks noGrp="1"/>
          </p:cNvSpPr>
          <p:nvPr>
            <p:ph type="dt" idx="11"/>
          </p:nvPr>
        </p:nvSpPr>
        <p:spPr/>
        <p:txBody>
          <a:bodyPr/>
          <a:lstStyle/>
          <a:p>
            <a:fld id="{200F002E-AA9B-40C5-AB2B-ABC984C6B509}" type="datetime1">
              <a:rPr lang="en-US" smtClean="0"/>
              <a:t>05-Aug-25</a:t>
            </a:fld>
            <a:endParaRPr lang="en-US"/>
          </a:p>
        </p:txBody>
      </p:sp>
      <p:sp>
        <p:nvSpPr>
          <p:cNvPr id="6" name="Footer Placeholder 5"/>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3617906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7BE9C-2769-452C-80C1-26E93D8761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9BC86E2-534E-9087-5DE4-A8B3330F9E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B2B413-ADC9-B72B-93F4-B546B770687E}"/>
              </a:ext>
            </a:extLst>
          </p:cNvPr>
          <p:cNvSpPr>
            <a:spLocks noGrp="1"/>
          </p:cNvSpPr>
          <p:nvPr>
            <p:ph type="dt" sz="half" idx="10"/>
          </p:nvPr>
        </p:nvSpPr>
        <p:spPr/>
        <p:txBody>
          <a:bodyPr/>
          <a:lstStyle/>
          <a:p>
            <a:fld id="{3C286B69-DE60-4ED1-8AE0-47992B0E2ADA}" type="datetime1">
              <a:rPr lang="en-US" smtClean="0"/>
              <a:t>05-Aug-25</a:t>
            </a:fld>
            <a:endParaRPr lang="en-US"/>
          </a:p>
        </p:txBody>
      </p:sp>
      <p:sp>
        <p:nvSpPr>
          <p:cNvPr id="5" name="Footer Placeholder 4">
            <a:extLst>
              <a:ext uri="{FF2B5EF4-FFF2-40B4-BE49-F238E27FC236}">
                <a16:creationId xmlns:a16="http://schemas.microsoft.com/office/drawing/2014/main" id="{AEDBD904-0C81-7130-DB4F-2BBC58C9D1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F05C6E-42A2-9633-AC2D-7814AEC666BC}"/>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2291534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37028-F6E5-F485-327D-E32FE949AA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3125D5-CCD5-82AD-6562-55DA068F99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737DE6-AA09-E69C-8B52-F2D320142BB9}"/>
              </a:ext>
            </a:extLst>
          </p:cNvPr>
          <p:cNvSpPr>
            <a:spLocks noGrp="1"/>
          </p:cNvSpPr>
          <p:nvPr>
            <p:ph type="dt" sz="half" idx="10"/>
          </p:nvPr>
        </p:nvSpPr>
        <p:spPr/>
        <p:txBody>
          <a:bodyPr/>
          <a:lstStyle/>
          <a:p>
            <a:fld id="{1C5831B8-859E-4ED9-931E-DF5E48DFD152}" type="datetime1">
              <a:rPr lang="en-US" smtClean="0"/>
              <a:t>05-Aug-25</a:t>
            </a:fld>
            <a:endParaRPr lang="en-US"/>
          </a:p>
        </p:txBody>
      </p:sp>
      <p:sp>
        <p:nvSpPr>
          <p:cNvPr id="5" name="Footer Placeholder 4">
            <a:extLst>
              <a:ext uri="{FF2B5EF4-FFF2-40B4-BE49-F238E27FC236}">
                <a16:creationId xmlns:a16="http://schemas.microsoft.com/office/drawing/2014/main" id="{362D9F7E-366C-83FD-D1ED-80576BB396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2A263A-9136-9062-1ADE-BB869B8B80BC}"/>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3927181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03318F-FBAA-EC6E-BCDE-4682ACE5B3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A621AE-4A1D-ACE9-5CE5-C77FBACBD9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44952C-A4C8-1A48-070E-E3628F6FA9C1}"/>
              </a:ext>
            </a:extLst>
          </p:cNvPr>
          <p:cNvSpPr>
            <a:spLocks noGrp="1"/>
          </p:cNvSpPr>
          <p:nvPr>
            <p:ph type="dt" sz="half" idx="10"/>
          </p:nvPr>
        </p:nvSpPr>
        <p:spPr/>
        <p:txBody>
          <a:bodyPr/>
          <a:lstStyle/>
          <a:p>
            <a:fld id="{70B3EFD9-B08C-4C3E-B473-3D2C6238E4E3}" type="datetime1">
              <a:rPr lang="en-US" smtClean="0"/>
              <a:t>05-Aug-25</a:t>
            </a:fld>
            <a:endParaRPr lang="en-US"/>
          </a:p>
        </p:txBody>
      </p:sp>
      <p:sp>
        <p:nvSpPr>
          <p:cNvPr id="5" name="Footer Placeholder 4">
            <a:extLst>
              <a:ext uri="{FF2B5EF4-FFF2-40B4-BE49-F238E27FC236}">
                <a16:creationId xmlns:a16="http://schemas.microsoft.com/office/drawing/2014/main" id="{1DE045BD-BBED-17D7-9328-C2270A9061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0D2A7D-9DF9-6035-012C-DDFE3E3B50E5}"/>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3310449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3BA69-1650-8EEF-DF56-962EA4DF75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D9212A-7AAD-C201-EC8F-974F34A4AD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1D230C-EE96-53C4-328B-76D3E6C561AA}"/>
              </a:ext>
            </a:extLst>
          </p:cNvPr>
          <p:cNvSpPr>
            <a:spLocks noGrp="1"/>
          </p:cNvSpPr>
          <p:nvPr>
            <p:ph type="dt" sz="half" idx="10"/>
          </p:nvPr>
        </p:nvSpPr>
        <p:spPr/>
        <p:txBody>
          <a:bodyPr/>
          <a:lstStyle/>
          <a:p>
            <a:fld id="{C9C4ED87-8F8D-486B-8C40-33E067BEE963}" type="datetime1">
              <a:rPr lang="en-US" smtClean="0"/>
              <a:t>05-Aug-25</a:t>
            </a:fld>
            <a:endParaRPr lang="en-US"/>
          </a:p>
        </p:txBody>
      </p:sp>
      <p:sp>
        <p:nvSpPr>
          <p:cNvPr id="5" name="Footer Placeholder 4">
            <a:extLst>
              <a:ext uri="{FF2B5EF4-FFF2-40B4-BE49-F238E27FC236}">
                <a16:creationId xmlns:a16="http://schemas.microsoft.com/office/drawing/2014/main" id="{A13E284A-BFB2-B047-1C1A-1677BF3BE9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7862AA-F1F0-BB41-A0A6-FC0209090559}"/>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632538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33B15-A1E6-A3B3-3B0D-6718761D2B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89D906-18F4-297C-447F-0AECD4B932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FF66507-8D99-1DB1-C03D-43490253F3AA}"/>
              </a:ext>
            </a:extLst>
          </p:cNvPr>
          <p:cNvSpPr>
            <a:spLocks noGrp="1"/>
          </p:cNvSpPr>
          <p:nvPr>
            <p:ph type="dt" sz="half" idx="10"/>
          </p:nvPr>
        </p:nvSpPr>
        <p:spPr/>
        <p:txBody>
          <a:bodyPr/>
          <a:lstStyle/>
          <a:p>
            <a:fld id="{A4E8D88E-EE29-43E9-B597-79D0EEBDA461}" type="datetime1">
              <a:rPr lang="en-US" smtClean="0"/>
              <a:t>05-Aug-25</a:t>
            </a:fld>
            <a:endParaRPr lang="en-US"/>
          </a:p>
        </p:txBody>
      </p:sp>
      <p:sp>
        <p:nvSpPr>
          <p:cNvPr id="5" name="Footer Placeholder 4">
            <a:extLst>
              <a:ext uri="{FF2B5EF4-FFF2-40B4-BE49-F238E27FC236}">
                <a16:creationId xmlns:a16="http://schemas.microsoft.com/office/drawing/2014/main" id="{03AB5924-1CB7-5BB2-5AC6-68905A4638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B47C98-7680-AE20-1848-580006EDE4BE}"/>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388440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A7B17-D0DD-4BE2-89EF-5573CDD788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0E37FC-CB30-6A10-1CB0-A2DD8E0CF0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CD7C60-0BF0-965C-ED87-970FD0254A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E4DF20-59D7-FD31-6B0D-394193947447}"/>
              </a:ext>
            </a:extLst>
          </p:cNvPr>
          <p:cNvSpPr>
            <a:spLocks noGrp="1"/>
          </p:cNvSpPr>
          <p:nvPr>
            <p:ph type="dt" sz="half" idx="10"/>
          </p:nvPr>
        </p:nvSpPr>
        <p:spPr/>
        <p:txBody>
          <a:bodyPr/>
          <a:lstStyle/>
          <a:p>
            <a:fld id="{A27EF621-E8B2-40B1-9633-D4FAA9F45BCD}" type="datetime1">
              <a:rPr lang="en-US" smtClean="0"/>
              <a:t>05-Aug-25</a:t>
            </a:fld>
            <a:endParaRPr lang="en-US"/>
          </a:p>
        </p:txBody>
      </p:sp>
      <p:sp>
        <p:nvSpPr>
          <p:cNvPr id="6" name="Footer Placeholder 5">
            <a:extLst>
              <a:ext uri="{FF2B5EF4-FFF2-40B4-BE49-F238E27FC236}">
                <a16:creationId xmlns:a16="http://schemas.microsoft.com/office/drawing/2014/main" id="{4240DEC3-CDB1-09F0-56A9-7785D13AA6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D314E4-BC27-07A7-1359-B54FA0F2A093}"/>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40789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0D877-9D7E-B888-9737-E1C85256F6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2E0400-6466-63F4-AEFF-EBBCC0C5A6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FBBC14-F018-687D-713F-45034061D6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35207A-B920-306E-054F-EF40819F92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EF6E90-12F7-6600-0BF6-B8FB2F673D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30680D3-23F2-2797-10B2-81E52DEEF398}"/>
              </a:ext>
            </a:extLst>
          </p:cNvPr>
          <p:cNvSpPr>
            <a:spLocks noGrp="1"/>
          </p:cNvSpPr>
          <p:nvPr>
            <p:ph type="dt" sz="half" idx="10"/>
          </p:nvPr>
        </p:nvSpPr>
        <p:spPr/>
        <p:txBody>
          <a:bodyPr/>
          <a:lstStyle/>
          <a:p>
            <a:fld id="{555562E9-EE94-4CC9-B1B3-85A64327C6BF}" type="datetime1">
              <a:rPr lang="en-US" smtClean="0"/>
              <a:t>05-Aug-25</a:t>
            </a:fld>
            <a:endParaRPr lang="en-US"/>
          </a:p>
        </p:txBody>
      </p:sp>
      <p:sp>
        <p:nvSpPr>
          <p:cNvPr id="8" name="Footer Placeholder 7">
            <a:extLst>
              <a:ext uri="{FF2B5EF4-FFF2-40B4-BE49-F238E27FC236}">
                <a16:creationId xmlns:a16="http://schemas.microsoft.com/office/drawing/2014/main" id="{13C8BA15-A9B0-593D-EAA3-9CAA66CDE5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0BD4DF-869E-41C3-D9C6-883EA400B020}"/>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2847442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399DE-EB02-661F-9AB8-EDA7EEA298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4868479-3410-45D0-A903-9F6EEE468E68}"/>
              </a:ext>
            </a:extLst>
          </p:cNvPr>
          <p:cNvSpPr>
            <a:spLocks noGrp="1"/>
          </p:cNvSpPr>
          <p:nvPr>
            <p:ph type="dt" sz="half" idx="10"/>
          </p:nvPr>
        </p:nvSpPr>
        <p:spPr/>
        <p:txBody>
          <a:bodyPr/>
          <a:lstStyle/>
          <a:p>
            <a:fld id="{6105A3D9-15D2-48AC-B573-538A72DB5F50}" type="datetime1">
              <a:rPr lang="en-US" smtClean="0"/>
              <a:t>05-Aug-25</a:t>
            </a:fld>
            <a:endParaRPr lang="en-US"/>
          </a:p>
        </p:txBody>
      </p:sp>
      <p:sp>
        <p:nvSpPr>
          <p:cNvPr id="4" name="Footer Placeholder 3">
            <a:extLst>
              <a:ext uri="{FF2B5EF4-FFF2-40B4-BE49-F238E27FC236}">
                <a16:creationId xmlns:a16="http://schemas.microsoft.com/office/drawing/2014/main" id="{473B75C6-0DAA-7958-2C01-8C5FB048BC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E4FD3D-1739-26E1-FE10-1B202653DBC8}"/>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1460490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9B4FF4-BA1C-7A37-7D35-8926C394DEFB}"/>
              </a:ext>
            </a:extLst>
          </p:cNvPr>
          <p:cNvSpPr>
            <a:spLocks noGrp="1"/>
          </p:cNvSpPr>
          <p:nvPr>
            <p:ph type="dt" sz="half" idx="10"/>
          </p:nvPr>
        </p:nvSpPr>
        <p:spPr/>
        <p:txBody>
          <a:bodyPr/>
          <a:lstStyle/>
          <a:p>
            <a:fld id="{00C78F2E-B399-47B4-B9E2-837628E1BA7E}" type="datetime1">
              <a:rPr lang="en-US" smtClean="0"/>
              <a:t>05-Aug-25</a:t>
            </a:fld>
            <a:endParaRPr lang="en-US"/>
          </a:p>
        </p:txBody>
      </p:sp>
      <p:sp>
        <p:nvSpPr>
          <p:cNvPr id="3" name="Footer Placeholder 2">
            <a:extLst>
              <a:ext uri="{FF2B5EF4-FFF2-40B4-BE49-F238E27FC236}">
                <a16:creationId xmlns:a16="http://schemas.microsoft.com/office/drawing/2014/main" id="{36A8E08F-2B5F-32C3-1E78-20AAD82551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3DF78A-1BD9-4511-8695-65DF3C3C8255}"/>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4278988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751C0-34A3-4353-B257-30DB3A2FBE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8882892-AA4D-DBAD-E034-943CAFC7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948A851-8602-13AA-C4C3-95A27A35C0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4016FD-DDD2-ED28-64BA-CAB524476498}"/>
              </a:ext>
            </a:extLst>
          </p:cNvPr>
          <p:cNvSpPr>
            <a:spLocks noGrp="1"/>
          </p:cNvSpPr>
          <p:nvPr>
            <p:ph type="dt" sz="half" idx="10"/>
          </p:nvPr>
        </p:nvSpPr>
        <p:spPr/>
        <p:txBody>
          <a:bodyPr/>
          <a:lstStyle/>
          <a:p>
            <a:fld id="{8CB05878-E418-4AE2-B9D9-74A390B079EB}" type="datetime1">
              <a:rPr lang="en-US" smtClean="0"/>
              <a:t>05-Aug-25</a:t>
            </a:fld>
            <a:endParaRPr lang="en-US"/>
          </a:p>
        </p:txBody>
      </p:sp>
      <p:sp>
        <p:nvSpPr>
          <p:cNvPr id="6" name="Footer Placeholder 5">
            <a:extLst>
              <a:ext uri="{FF2B5EF4-FFF2-40B4-BE49-F238E27FC236}">
                <a16:creationId xmlns:a16="http://schemas.microsoft.com/office/drawing/2014/main" id="{A3AA6283-986D-44AD-2137-2C46879DF7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123D2E-81F1-FBDB-B58B-E77CD52BCBFF}"/>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1540365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81202-5F96-4BA6-A75C-2761EA7111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A644F-934C-12E1-1CC1-535D2EB69A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B3E3E22-3DA2-3DAF-2963-05BDBB5D4C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522A78-859B-61CA-2DC0-AE7B64B486A8}"/>
              </a:ext>
            </a:extLst>
          </p:cNvPr>
          <p:cNvSpPr>
            <a:spLocks noGrp="1"/>
          </p:cNvSpPr>
          <p:nvPr>
            <p:ph type="dt" sz="half" idx="10"/>
          </p:nvPr>
        </p:nvSpPr>
        <p:spPr/>
        <p:txBody>
          <a:bodyPr/>
          <a:lstStyle/>
          <a:p>
            <a:fld id="{D2935363-6BCD-4741-AA5C-EFDC5308112C}" type="datetime1">
              <a:rPr lang="en-US" smtClean="0"/>
              <a:t>05-Aug-25</a:t>
            </a:fld>
            <a:endParaRPr lang="en-US"/>
          </a:p>
        </p:txBody>
      </p:sp>
      <p:sp>
        <p:nvSpPr>
          <p:cNvPr id="6" name="Footer Placeholder 5">
            <a:extLst>
              <a:ext uri="{FF2B5EF4-FFF2-40B4-BE49-F238E27FC236}">
                <a16:creationId xmlns:a16="http://schemas.microsoft.com/office/drawing/2014/main" id="{2072C6D4-FA42-9174-5366-C1D14AA349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28E07F-0096-9ADA-6E07-E9574718CF36}"/>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939424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A0C2C2-EB5D-0FA9-8F53-59D2E4FFA8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200114-1F0F-4775-BAFD-6A04A25C6B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97E6AC-A471-944F-E353-EC481DE3AA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3F5F0C-9B62-4752-BDD8-8587B6D8298C}" type="datetime1">
              <a:rPr lang="en-US" smtClean="0"/>
              <a:t>05-Aug-25</a:t>
            </a:fld>
            <a:endParaRPr lang="en-US"/>
          </a:p>
        </p:txBody>
      </p:sp>
      <p:sp>
        <p:nvSpPr>
          <p:cNvPr id="5" name="Footer Placeholder 4">
            <a:extLst>
              <a:ext uri="{FF2B5EF4-FFF2-40B4-BE49-F238E27FC236}">
                <a16:creationId xmlns:a16="http://schemas.microsoft.com/office/drawing/2014/main" id="{2D6FD5C2-505D-EBAE-85DE-D5CA300D41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3B4192-5CA7-6985-BC5C-58F8440150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8E424D-5075-4224-8131-82619CE12B18}" type="slidenum">
              <a:rPr lang="en-US" smtClean="0"/>
              <a:t>‹#›</a:t>
            </a:fld>
            <a:endParaRPr lang="en-US"/>
          </a:p>
        </p:txBody>
      </p:sp>
    </p:spTree>
    <p:extLst>
      <p:ext uri="{BB962C8B-B14F-4D97-AF65-F5344CB8AC3E}">
        <p14:creationId xmlns:p14="http://schemas.microsoft.com/office/powerpoint/2010/main" val="2901456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mjferdous_cse@jkkniu.edu.bd"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google.com/search?client=firefox-b-d&amp;sca_esv=565842615&amp;biw=1280&amp;bih=587&amp;q=acquiring&amp;si=ALGXSlbSiMNWMsv5Y0U_0sBS8EWzMPEo_Mh07NOXcAf83JMXaE7PPXlH6TAbczm461pIeH0PmX7Jgy3a2VzlcCZlklFUOEDsqw%3D%3D&amp;expnd=1" TargetMode="External"/><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www.google.com/search?client=firefox-b-d&amp;sca_esv=565842615&amp;biw=1280&amp;bih=587&amp;q=senses&amp;si=ALGXSlbD4fKmSL7CRU364kGH2u8kMmM09fz9GlKEI2AETA-uR9VHt80TCNWvWLN0a8TL6JbOvKAFFb9nky0Y8LkkGmt7M3qNKw%3D%3D&amp;expnd=1"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zipdo.co/statistics/work-ethic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www.investopedia.com/terms/b/business-ethics.asp"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www.niee.org/"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ieee.org/" TargetMode="External"/><Relationship Id="rId2" Type="http://schemas.openxmlformats.org/officeDocument/2006/relationships/hyperlink" Target="https://www.acm.org/" TargetMode="External"/><Relationship Id="rId1" Type="http://schemas.openxmlformats.org/officeDocument/2006/relationships/slideLayout" Target="../slideLayouts/slideLayout2.xml"/><Relationship Id="rId6" Type="http://schemas.openxmlformats.org/officeDocument/2006/relationships/hyperlink" Target="http://catless.ncl.ac.uk/risks/" TargetMode="External"/><Relationship Id="rId5" Type="http://schemas.openxmlformats.org/officeDocument/2006/relationships/hyperlink" Target="https://www.internetsociety.org/" TargetMode="External"/><Relationship Id="rId4" Type="http://schemas.openxmlformats.org/officeDocument/2006/relationships/hyperlink" Target="https://www.comsoc.org/"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www.google.com/search?client=firefox-b-d&amp;sca_esv=561948633&amp;q=govern&amp;si=ACFMAn8Vh8Mk37drt2pTIRWqgL6eZbakV3Lwn95TGNROwNDNPN1cMopF13QUOltwrDu7y2F4EoG7mCFw5yazcu-qHizGOBdFVQ%3D%3D&amp;expnd=1"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www.google.com/search?client=firefox-b-d&amp;sa=X&amp;sca_esv=562258248&amp;bih=587&amp;biw=1280&amp;hl=en&amp;sxsrf=AB5stBgWQ2VWKAv3ZG94Drgn642mNR4SaQ:1693705445041&amp;q=undivided&amp;si=ACFMAn8hzZSJQsgXIYlkGc-z1vmpsaWSXG0W3Y-CtLdR7zVWkPY-SW4U7kbkCbgowHAsOsjqY_OKlmfPZU9_cVUUMn0LogOjgQ%3D%3D&amp;expnd=1"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www.google.com/url?sa=i&amp;url=https%3A%2F%2Fwww.tutorialspoint.com%2Finformation_security_cyber_law%2Fintellectual_property_right.htm&amp;psig=AOvVaw3OulvrmMP3bcHmXgkQmTJC&amp;ust=1693755219246000&amp;source=images&amp;cd=vfe&amp;opi=89978449&amp;ved=0CBAQjhxqFwoTCNDJ-YegjIEDFQAAAAAdAAAAABAX"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2.png"/><Relationship Id="rId2" Type="http://schemas.openxmlformats.org/officeDocument/2006/relationships/image" Target="../media/image7.emf"/><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069778"/>
            <a:ext cx="8382000" cy="1368623"/>
          </a:xfrm>
        </p:spPr>
        <p:txBody>
          <a:bodyPr>
            <a:normAutofit/>
          </a:bodyPr>
          <a:lstStyle/>
          <a:p>
            <a:r>
              <a:rPr lang="en-US" sz="3100" b="1" dirty="0">
                <a:solidFill>
                  <a:srgbClr val="7030A0"/>
                </a:solidFill>
              </a:rPr>
              <a:t> </a:t>
            </a:r>
            <a:endParaRPr lang="en-US" sz="3600" b="1" dirty="0">
              <a:solidFill>
                <a:srgbClr val="7030A0"/>
              </a:solidFill>
            </a:endParaRPr>
          </a:p>
        </p:txBody>
      </p:sp>
      <p:sp>
        <p:nvSpPr>
          <p:cNvPr id="3" name="Subtitle 2"/>
          <p:cNvSpPr>
            <a:spLocks noGrp="1"/>
          </p:cNvSpPr>
          <p:nvPr>
            <p:ph type="subTitle" idx="1"/>
          </p:nvPr>
        </p:nvSpPr>
        <p:spPr>
          <a:xfrm>
            <a:off x="2743200" y="2667000"/>
            <a:ext cx="7239000" cy="3505200"/>
          </a:xfrm>
        </p:spPr>
        <p:txBody>
          <a:bodyPr>
            <a:normAutofit fontScale="70000" lnSpcReduction="20000"/>
          </a:bodyPr>
          <a:lstStyle/>
          <a:p>
            <a:r>
              <a:rPr lang="en-US" sz="1800" dirty="0"/>
              <a:t> </a:t>
            </a:r>
          </a:p>
          <a:p>
            <a:endParaRPr lang="en-US" baseline="0" dirty="0">
              <a:solidFill>
                <a:schemeClr val="tx1"/>
              </a:solidFill>
              <a:latin typeface="+mn-lt"/>
            </a:endParaRPr>
          </a:p>
          <a:p>
            <a:endParaRPr lang="en-US" baseline="0" dirty="0">
              <a:solidFill>
                <a:schemeClr val="tx1"/>
              </a:solidFill>
              <a:latin typeface="+mn-lt"/>
            </a:endParaRPr>
          </a:p>
          <a:p>
            <a:pPr marL="1371600" indent="-1371600">
              <a:spcBef>
                <a:spcPts val="0"/>
              </a:spcBef>
              <a:tabLst>
                <a:tab pos="971550" algn="l"/>
              </a:tabLst>
            </a:pPr>
            <a:endParaRPr lang="en-US" sz="1600"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1600"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2300" b="1"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2300" b="1"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2300" b="1" dirty="0">
              <a:latin typeface="Arial" panose="020B0604020202020204" pitchFamily="34" charset="0"/>
              <a:cs typeface="Arial" panose="020B0604020202020204" pitchFamily="34" charset="0"/>
            </a:endParaRPr>
          </a:p>
          <a:p>
            <a:pPr marL="1371600" indent="-1371600">
              <a:spcBef>
                <a:spcPts val="0"/>
              </a:spcBef>
              <a:tabLst>
                <a:tab pos="971550" algn="l"/>
              </a:tabLst>
            </a:pPr>
            <a:r>
              <a:rPr lang="en-US" sz="2300" b="1" dirty="0">
                <a:latin typeface="Arial" panose="020B0604020202020204" pitchFamily="34" charset="0"/>
                <a:cs typeface="Arial" panose="020B0604020202020204" pitchFamily="34" charset="0"/>
              </a:rPr>
              <a:t>Presented</a:t>
            </a:r>
            <a:r>
              <a:rPr lang="bn-BD" sz="2300" b="1" dirty="0">
                <a:latin typeface="Arial" panose="020B0604020202020204" pitchFamily="34" charset="0"/>
                <a:cs typeface="Arial" panose="020B0604020202020204" pitchFamily="34" charset="0"/>
              </a:rPr>
              <a:t> by:</a:t>
            </a:r>
            <a:endParaRPr lang="en-GB" sz="2300" b="1" dirty="0">
              <a:latin typeface="Arial" panose="020B0604020202020204" pitchFamily="34" charset="0"/>
              <a:ea typeface="MS Mincho" panose="02020609040205080304" pitchFamily="49" charset="-128"/>
              <a:cs typeface="Arial" panose="020B0604020202020204" pitchFamily="34" charset="0"/>
            </a:endParaRPr>
          </a:p>
          <a:p>
            <a:pPr marL="1371600" indent="-1371600">
              <a:spcBef>
                <a:spcPts val="0"/>
              </a:spcBef>
              <a:tabLst>
                <a:tab pos="971550" algn="l"/>
              </a:tabLst>
            </a:pPr>
            <a:endParaRPr lang="en-GB" sz="2800" b="1" dirty="0">
              <a:ea typeface="MS Mincho" panose="02020609040205080304" pitchFamily="49" charset="-128"/>
              <a:cs typeface="Arial" panose="020B0604020202020204" pitchFamily="34" charset="0"/>
            </a:endParaRPr>
          </a:p>
          <a:p>
            <a:pPr marL="1371600" indent="-1371600">
              <a:spcBef>
                <a:spcPts val="0"/>
              </a:spcBef>
              <a:tabLst>
                <a:tab pos="971550" algn="l"/>
              </a:tabLst>
            </a:pPr>
            <a:r>
              <a:rPr lang="en-GB" sz="2800" b="1" dirty="0">
                <a:ea typeface="MS Mincho" panose="02020609040205080304" pitchFamily="49" charset="-128"/>
                <a:cs typeface="Arial" panose="020B0604020202020204" pitchFamily="34" charset="0"/>
              </a:rPr>
              <a:t>Dr. </a:t>
            </a:r>
            <a:r>
              <a:rPr lang="en-GB" sz="2800" b="1" dirty="0" err="1">
                <a:ea typeface="MS Mincho" panose="02020609040205080304" pitchFamily="49" charset="-128"/>
                <a:cs typeface="Arial" panose="020B0604020202020204" pitchFamily="34" charset="0"/>
              </a:rPr>
              <a:t>Mst</a:t>
            </a:r>
            <a:r>
              <a:rPr lang="en-GB" sz="2800" b="1" dirty="0">
                <a:ea typeface="MS Mincho" panose="02020609040205080304" pitchFamily="49" charset="-128"/>
                <a:cs typeface="Arial" panose="020B0604020202020204" pitchFamily="34" charset="0"/>
              </a:rPr>
              <a:t>. </a:t>
            </a:r>
            <a:r>
              <a:rPr lang="en-GB" sz="2800" b="1" dirty="0" err="1">
                <a:ea typeface="MS Mincho" panose="02020609040205080304" pitchFamily="49" charset="-128"/>
                <a:cs typeface="Arial" panose="020B0604020202020204" pitchFamily="34" charset="0"/>
              </a:rPr>
              <a:t>Jannatul</a:t>
            </a:r>
            <a:r>
              <a:rPr lang="en-GB" sz="2800" b="1" dirty="0">
                <a:ea typeface="MS Mincho" panose="02020609040205080304" pitchFamily="49" charset="-128"/>
                <a:cs typeface="Arial" panose="020B0604020202020204" pitchFamily="34" charset="0"/>
              </a:rPr>
              <a:t> Ferdous</a:t>
            </a:r>
            <a:endParaRPr lang="en-US" sz="2800" dirty="0">
              <a:ea typeface="MS Mincho" panose="02020609040205080304" pitchFamily="49" charset="-128"/>
            </a:endParaRPr>
          </a:p>
          <a:p>
            <a:pPr marL="1371600" indent="-1371600">
              <a:spcBef>
                <a:spcPts val="0"/>
              </a:spcBef>
              <a:tabLst>
                <a:tab pos="971550" algn="l"/>
              </a:tabLst>
            </a:pPr>
            <a:r>
              <a:rPr lang="en-GB" sz="2800" dirty="0">
                <a:ea typeface="MS Mincho" panose="02020609040205080304" pitchFamily="49" charset="-128"/>
              </a:rPr>
              <a:t>Professor</a:t>
            </a:r>
          </a:p>
          <a:p>
            <a:pPr marL="1371600" indent="-1371600">
              <a:spcBef>
                <a:spcPts val="0"/>
              </a:spcBef>
              <a:tabLst>
                <a:tab pos="971550" algn="l"/>
              </a:tabLst>
            </a:pPr>
            <a:r>
              <a:rPr lang="en-GB" sz="2800" dirty="0">
                <a:ea typeface="MS Mincho" panose="02020609040205080304" pitchFamily="49" charset="-128"/>
              </a:rPr>
              <a:t>Department of Computer Science and Engineering</a:t>
            </a:r>
            <a:endParaRPr lang="en-US" sz="2800" dirty="0">
              <a:ea typeface="MS Mincho" panose="02020609040205080304" pitchFamily="49" charset="-128"/>
            </a:endParaRPr>
          </a:p>
          <a:p>
            <a:pPr marL="1371600" indent="-1371600">
              <a:spcBef>
                <a:spcPts val="0"/>
              </a:spcBef>
              <a:tabLst>
                <a:tab pos="971550" algn="l"/>
              </a:tabLst>
            </a:pPr>
            <a:r>
              <a:rPr lang="en-GB" sz="2800" b="1" dirty="0" err="1">
                <a:ea typeface="MS PGothic" panose="020B0600070205080204" pitchFamily="34" charset="-128"/>
                <a:cs typeface="Arial" panose="020B0604020202020204" pitchFamily="34" charset="0"/>
              </a:rPr>
              <a:t>Jatiya</a:t>
            </a:r>
            <a:r>
              <a:rPr lang="en-GB" sz="2800" b="1" dirty="0">
                <a:ea typeface="MS PGothic" panose="020B0600070205080204" pitchFamily="34" charset="-128"/>
                <a:cs typeface="Arial" panose="020B0604020202020204" pitchFamily="34" charset="0"/>
              </a:rPr>
              <a:t> </a:t>
            </a:r>
            <a:r>
              <a:rPr lang="en-GB" sz="2800" b="1" dirty="0" err="1">
                <a:ea typeface="MS PGothic" panose="020B0600070205080204" pitchFamily="34" charset="-128"/>
                <a:cs typeface="Arial" panose="020B0604020202020204" pitchFamily="34" charset="0"/>
              </a:rPr>
              <a:t>Kabi</a:t>
            </a:r>
            <a:r>
              <a:rPr lang="en-GB" sz="2800" b="1" dirty="0">
                <a:ea typeface="MS PGothic" panose="020B0600070205080204" pitchFamily="34" charset="-128"/>
                <a:cs typeface="Arial" panose="020B0604020202020204" pitchFamily="34" charset="0"/>
              </a:rPr>
              <a:t> </a:t>
            </a:r>
            <a:r>
              <a:rPr lang="en-GB" sz="2800" b="1" dirty="0" err="1">
                <a:ea typeface="MS PGothic" panose="020B0600070205080204" pitchFamily="34" charset="-128"/>
                <a:cs typeface="Arial" panose="020B0604020202020204" pitchFamily="34" charset="0"/>
              </a:rPr>
              <a:t>Kazi</a:t>
            </a:r>
            <a:r>
              <a:rPr lang="en-GB" sz="2800" b="1" dirty="0">
                <a:ea typeface="MS PGothic" panose="020B0600070205080204" pitchFamily="34" charset="-128"/>
                <a:cs typeface="Arial" panose="020B0604020202020204" pitchFamily="34" charset="0"/>
              </a:rPr>
              <a:t> Nazrul Islam University, Bangladesh</a:t>
            </a:r>
            <a:endParaRPr lang="en-US" sz="2800" dirty="0">
              <a:ea typeface="MS Mincho" panose="02020609040205080304" pitchFamily="49" charset="-128"/>
            </a:endParaRPr>
          </a:p>
          <a:p>
            <a:pPr marL="1371600" indent="-1371600">
              <a:spcBef>
                <a:spcPts val="0"/>
              </a:spcBef>
              <a:tabLst>
                <a:tab pos="971550" algn="l"/>
              </a:tabLst>
            </a:pPr>
            <a:r>
              <a:rPr lang="en-AU" sz="2800" dirty="0">
                <a:ea typeface="MS Mincho" panose="02020609040205080304" pitchFamily="49" charset="-128"/>
              </a:rPr>
              <a:t>Email: </a:t>
            </a:r>
            <a:r>
              <a:rPr lang="en-AU" sz="2800" dirty="0">
                <a:ea typeface="MS Mincho" panose="02020609040205080304" pitchFamily="49" charset="-128"/>
                <a:hlinkClick r:id="rId3">
                  <a:extLst>
                    <a:ext uri="{A12FA001-AC4F-418D-AE19-62706E023703}">
                      <ahyp:hlinkClr xmlns:ahyp="http://schemas.microsoft.com/office/drawing/2018/hyperlinkcolor" val="tx"/>
                    </a:ext>
                  </a:extLst>
                </a:hlinkClick>
              </a:rPr>
              <a:t>mjferdous_cse@jkkniu.edu.bd</a:t>
            </a:r>
            <a:r>
              <a:rPr lang="en-AU" sz="2800" dirty="0">
                <a:ea typeface="MS Mincho" panose="02020609040205080304" pitchFamily="49" charset="-128"/>
              </a:rPr>
              <a:t>, mjannatul@gmail.com</a:t>
            </a:r>
            <a:r>
              <a:rPr lang="en-GB" sz="2800" b="1" dirty="0">
                <a:ea typeface="MS PGothic" panose="020B0600070205080204" pitchFamily="34" charset="-128"/>
                <a:cs typeface="Arial" panose="020B0604020202020204" pitchFamily="34" charset="0"/>
              </a:rPr>
              <a:t>	</a:t>
            </a:r>
            <a:endParaRPr lang="en-US" sz="2800" dirty="0">
              <a:ea typeface="MS Mincho" panose="02020609040205080304" pitchFamily="49" charset="-128"/>
            </a:endParaRPr>
          </a:p>
          <a:p>
            <a:endParaRPr lang="en-US" dirty="0">
              <a:solidFill>
                <a:schemeClr val="tx1"/>
              </a:solidFill>
            </a:endParaRPr>
          </a:p>
        </p:txBody>
      </p:sp>
      <p:pic>
        <p:nvPicPr>
          <p:cNvPr id="5" name="Picture 3" descr="C:\Users\User\Desktop\jkkniu_monogram.jpg"/>
          <p:cNvPicPr>
            <a:picLocks noChangeAspect="1" noChangeArrowheads="1"/>
          </p:cNvPicPr>
          <p:nvPr/>
        </p:nvPicPr>
        <p:blipFill>
          <a:blip r:embed="rId4"/>
          <a:srcRect/>
          <a:stretch>
            <a:fillRect/>
          </a:stretch>
        </p:blipFill>
        <p:spPr bwMode="auto">
          <a:xfrm>
            <a:off x="5378252" y="2023885"/>
            <a:ext cx="1765497" cy="1709915"/>
          </a:xfrm>
          <a:prstGeom prst="rect">
            <a:avLst/>
          </a:prstGeom>
          <a:noFill/>
          <a:ln>
            <a:solidFill>
              <a:schemeClr val="tx1"/>
            </a:solidFill>
          </a:ln>
        </p:spPr>
      </p:pic>
      <p:sp>
        <p:nvSpPr>
          <p:cNvPr id="7" name="Rectangle 6"/>
          <p:cNvSpPr/>
          <p:nvPr/>
        </p:nvSpPr>
        <p:spPr>
          <a:xfrm>
            <a:off x="5105401" y="6400800"/>
            <a:ext cx="2060372" cy="369332"/>
          </a:xfrm>
          <a:prstGeom prst="rect">
            <a:avLst/>
          </a:prstGeom>
        </p:spPr>
        <p:txBody>
          <a:bodyPr wrap="none">
            <a:spAutoFit/>
          </a:bodyPr>
          <a:lstStyle/>
          <a:p>
            <a:r>
              <a:rPr lang="en-US" dirty="0"/>
              <a:t>3</a:t>
            </a:r>
            <a:r>
              <a:rPr lang="en-US" baseline="30000" dirty="0"/>
              <a:t>rd </a:t>
            </a:r>
            <a:r>
              <a:rPr lang="en-US" dirty="0"/>
              <a:t>September, 2023</a:t>
            </a:r>
          </a:p>
        </p:txBody>
      </p:sp>
      <p:sp>
        <p:nvSpPr>
          <p:cNvPr id="8" name="TextBox 7">
            <a:extLst>
              <a:ext uri="{FF2B5EF4-FFF2-40B4-BE49-F238E27FC236}">
                <a16:creationId xmlns:a16="http://schemas.microsoft.com/office/drawing/2014/main" id="{D7F9C3C6-1A5D-498C-99EB-033CEDC0D64E}"/>
              </a:ext>
            </a:extLst>
          </p:cNvPr>
          <p:cNvSpPr txBox="1"/>
          <p:nvPr/>
        </p:nvSpPr>
        <p:spPr>
          <a:xfrm>
            <a:off x="2286000" y="685801"/>
            <a:ext cx="7848600" cy="1015663"/>
          </a:xfrm>
          <a:prstGeom prst="rect">
            <a:avLst/>
          </a:prstGeom>
          <a:noFill/>
        </p:spPr>
        <p:txBody>
          <a:bodyPr wrap="square">
            <a:spAutoFit/>
          </a:bodyPr>
          <a:lstStyle/>
          <a:p>
            <a:pPr algn="ctr"/>
            <a:r>
              <a:rPr lang="en-US" sz="2800" dirty="0">
                <a:solidFill>
                  <a:srgbClr val="7030A0"/>
                </a:solidFill>
                <a:latin typeface="Arial" panose="020B0604020202020204" pitchFamily="34" charset="0"/>
                <a:ea typeface="Calibri" panose="020F0502020204030204" pitchFamily="34" charset="0"/>
                <a:cs typeface="Arial" panose="020B0604020202020204" pitchFamily="34" charset="0"/>
              </a:rPr>
              <a:t>CSE 229:</a:t>
            </a:r>
            <a:r>
              <a:rPr lang="en-US" sz="3200" dirty="0">
                <a:effectLst/>
                <a:latin typeface="Calibri" panose="020F0502020204030204" pitchFamily="34" charset="0"/>
                <a:ea typeface="Calibri" panose="020F0502020204030204" pitchFamily="34" charset="0"/>
                <a:cs typeface="Times New Roman" panose="02020603050405020304" pitchFamily="18" charset="0"/>
              </a:rPr>
              <a:t>Engineering ethics and cyber law</a:t>
            </a:r>
          </a:p>
          <a:p>
            <a:pPr algn="ct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0327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56EE9-2762-5465-B78C-B166782AE037}"/>
              </a:ext>
            </a:extLst>
          </p:cNvPr>
          <p:cNvSpPr>
            <a:spLocks noGrp="1"/>
          </p:cNvSpPr>
          <p:nvPr>
            <p:ph type="title"/>
          </p:nvPr>
        </p:nvSpPr>
        <p:spPr/>
        <p:txBody>
          <a:bodyPr>
            <a:normAutofit/>
          </a:bodyPr>
          <a:lstStyle/>
          <a:p>
            <a:pPr algn="ctr"/>
            <a:r>
              <a:rPr lang="en-US" sz="2800" dirty="0">
                <a:solidFill>
                  <a:srgbClr val="7030A0"/>
                </a:solidFill>
                <a:effectLst/>
                <a:highlight>
                  <a:srgbClr val="FFFF00"/>
                </a:highlight>
                <a:latin typeface="Times New Roman" panose="02020603050405020304" pitchFamily="18" charset="0"/>
                <a:ea typeface="Calibri" panose="020F0502020204030204" pitchFamily="34" charset="0"/>
              </a:rPr>
              <a:t>Differentiate between morals and ethics</a:t>
            </a:r>
            <a:endParaRPr lang="en-US" sz="2800" dirty="0">
              <a:solidFill>
                <a:srgbClr val="7030A0"/>
              </a:solidFill>
              <a:highlight>
                <a:srgbClr val="FFFF00"/>
              </a:highlight>
            </a:endParaRPr>
          </a:p>
        </p:txBody>
      </p:sp>
      <p:sp>
        <p:nvSpPr>
          <p:cNvPr id="3" name="Content Placeholder 2">
            <a:extLst>
              <a:ext uri="{FF2B5EF4-FFF2-40B4-BE49-F238E27FC236}">
                <a16:creationId xmlns:a16="http://schemas.microsoft.com/office/drawing/2014/main" id="{D512897D-BF37-6CBD-9A27-D2E3E4B6262C}"/>
              </a:ext>
            </a:extLst>
          </p:cNvPr>
          <p:cNvSpPr>
            <a:spLocks noGrp="1"/>
          </p:cNvSpPr>
          <p:nvPr>
            <p:ph idx="1"/>
          </p:nvPr>
        </p:nvSpPr>
        <p:spPr/>
        <p:txBody>
          <a:bodyPr/>
          <a:lstStyle/>
          <a:p>
            <a:r>
              <a:rPr lang="en-US" b="1" dirty="0"/>
              <a:t>Ethics vs. Morals</a:t>
            </a:r>
          </a:p>
          <a:p>
            <a:r>
              <a:rPr lang="en-US" b="1" dirty="0"/>
              <a:t>Ethics</a:t>
            </a:r>
            <a:r>
              <a:rPr lang="en-US" dirty="0"/>
              <a:t> and </a:t>
            </a:r>
            <a:r>
              <a:rPr lang="en-US" b="1" dirty="0"/>
              <a:t>morals</a:t>
            </a:r>
            <a:r>
              <a:rPr lang="en-US" dirty="0"/>
              <a:t> relate to “right” and “wrong” conduct. While they are sometimes used interchangeably, they are different: </a:t>
            </a:r>
            <a:r>
              <a:rPr lang="en-US" b="1" dirty="0"/>
              <a:t>ethics</a:t>
            </a:r>
            <a:r>
              <a:rPr lang="en-US" dirty="0"/>
              <a:t> refer to rules provided by an external source, e.g., codes of conduct in workplaces or principles in religions. </a:t>
            </a:r>
            <a:r>
              <a:rPr lang="en-US" b="1" dirty="0"/>
              <a:t>Morals</a:t>
            </a:r>
            <a:r>
              <a:rPr lang="en-US" dirty="0"/>
              <a:t> refer to an individual’s principles regarding right and wrong. </a:t>
            </a:r>
          </a:p>
        </p:txBody>
      </p:sp>
      <p:sp>
        <p:nvSpPr>
          <p:cNvPr id="4" name="Date Placeholder 3">
            <a:extLst>
              <a:ext uri="{FF2B5EF4-FFF2-40B4-BE49-F238E27FC236}">
                <a16:creationId xmlns:a16="http://schemas.microsoft.com/office/drawing/2014/main" id="{D6453F21-59C2-6611-3C5D-41009F0575A4}"/>
              </a:ext>
            </a:extLst>
          </p:cNvPr>
          <p:cNvSpPr>
            <a:spLocks noGrp="1"/>
          </p:cNvSpPr>
          <p:nvPr>
            <p:ph type="dt" sz="half" idx="10"/>
          </p:nvPr>
        </p:nvSpPr>
        <p:spPr/>
        <p:txBody>
          <a:bodyPr/>
          <a:lstStyle/>
          <a:p>
            <a:fld id="{C9C4ED87-8F8D-486B-8C40-33E067BEE963}" type="datetime1">
              <a:rPr lang="en-US" smtClean="0"/>
              <a:t>05-Aug-25</a:t>
            </a:fld>
            <a:endParaRPr lang="en-US"/>
          </a:p>
        </p:txBody>
      </p:sp>
      <p:sp>
        <p:nvSpPr>
          <p:cNvPr id="5" name="Slide Number Placeholder 4">
            <a:extLst>
              <a:ext uri="{FF2B5EF4-FFF2-40B4-BE49-F238E27FC236}">
                <a16:creationId xmlns:a16="http://schemas.microsoft.com/office/drawing/2014/main" id="{9F3FC050-CCCF-D977-6844-33F7D834A0A2}"/>
              </a:ext>
            </a:extLst>
          </p:cNvPr>
          <p:cNvSpPr>
            <a:spLocks noGrp="1"/>
          </p:cNvSpPr>
          <p:nvPr>
            <p:ph type="sldNum" sz="quarter" idx="12"/>
          </p:nvPr>
        </p:nvSpPr>
        <p:spPr/>
        <p:txBody>
          <a:bodyPr/>
          <a:lstStyle/>
          <a:p>
            <a:fld id="{418E424D-5075-4224-8131-82619CE12B18}" type="slidenum">
              <a:rPr lang="en-US" smtClean="0"/>
              <a:t>10</a:t>
            </a:fld>
            <a:endParaRPr lang="en-US" dirty="0"/>
          </a:p>
        </p:txBody>
      </p:sp>
    </p:spTree>
    <p:extLst>
      <p:ext uri="{BB962C8B-B14F-4D97-AF65-F5344CB8AC3E}">
        <p14:creationId xmlns:p14="http://schemas.microsoft.com/office/powerpoint/2010/main" val="1884089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372F133-7CA4-635C-B61E-394E9907023B}"/>
              </a:ext>
            </a:extLst>
          </p:cNvPr>
          <p:cNvSpPr>
            <a:spLocks noGrp="1"/>
          </p:cNvSpPr>
          <p:nvPr>
            <p:ph type="dt" sz="half" idx="10"/>
          </p:nvPr>
        </p:nvSpPr>
        <p:spPr/>
        <p:txBody>
          <a:bodyPr/>
          <a:lstStyle/>
          <a:p>
            <a:fld id="{E46DB86D-92C5-4201-9751-178E5E122B63}" type="datetime1">
              <a:rPr lang="en-US" smtClean="0"/>
              <a:t>05-Aug-25</a:t>
            </a:fld>
            <a:endParaRPr lang="en-US"/>
          </a:p>
        </p:txBody>
      </p:sp>
      <p:pic>
        <p:nvPicPr>
          <p:cNvPr id="6" name="Picture 5">
            <a:extLst>
              <a:ext uri="{FF2B5EF4-FFF2-40B4-BE49-F238E27FC236}">
                <a16:creationId xmlns:a16="http://schemas.microsoft.com/office/drawing/2014/main" id="{571F19AE-68C6-3359-A0E9-7861B40179A5}"/>
              </a:ext>
            </a:extLst>
          </p:cNvPr>
          <p:cNvPicPr>
            <a:picLocks noChangeAspect="1"/>
          </p:cNvPicPr>
          <p:nvPr/>
        </p:nvPicPr>
        <p:blipFill>
          <a:blip r:embed="rId2"/>
          <a:stretch>
            <a:fillRect/>
          </a:stretch>
        </p:blipFill>
        <p:spPr>
          <a:xfrm>
            <a:off x="670560" y="136525"/>
            <a:ext cx="10515600" cy="3164408"/>
          </a:xfrm>
          <a:prstGeom prst="rect">
            <a:avLst/>
          </a:prstGeom>
        </p:spPr>
      </p:pic>
      <p:sp>
        <p:nvSpPr>
          <p:cNvPr id="9" name="TextBox 8">
            <a:extLst>
              <a:ext uri="{FF2B5EF4-FFF2-40B4-BE49-F238E27FC236}">
                <a16:creationId xmlns:a16="http://schemas.microsoft.com/office/drawing/2014/main" id="{956125BE-FAB2-8249-0BDB-E4DD28833502}"/>
              </a:ext>
            </a:extLst>
          </p:cNvPr>
          <p:cNvSpPr txBox="1"/>
          <p:nvPr/>
        </p:nvSpPr>
        <p:spPr>
          <a:xfrm>
            <a:off x="838200" y="3557068"/>
            <a:ext cx="10347960" cy="2862322"/>
          </a:xfrm>
          <a:prstGeom prst="rect">
            <a:avLst/>
          </a:prstGeom>
          <a:noFill/>
        </p:spPr>
        <p:txBody>
          <a:bodyPr wrap="square">
            <a:spAutoFit/>
          </a:bodyPr>
          <a:lstStyle/>
          <a:p>
            <a:pPr algn="just"/>
            <a:r>
              <a:rPr lang="en-US" b="1" dirty="0">
                <a:highlight>
                  <a:srgbClr val="FFFF00"/>
                </a:highlight>
              </a:rPr>
              <a:t>Values</a:t>
            </a:r>
            <a:r>
              <a:rPr lang="en-US" b="1" dirty="0"/>
              <a:t> influence individuals' thoughts, feelings, and actions - guiding their behavior throughout life.</a:t>
            </a:r>
            <a:r>
              <a:rPr lang="en-US" dirty="0"/>
              <a:t> Our values act as a compass to help us make decisions, especially when faced with difficult choices. Values can be intrinsic (meaning they come from within) or extrinsic (from external factors).</a:t>
            </a:r>
          </a:p>
          <a:p>
            <a:pPr algn="just"/>
            <a:r>
              <a:rPr lang="en-US" b="1" dirty="0">
                <a:solidFill>
                  <a:srgbClr val="7030A0"/>
                </a:solidFill>
              </a:rPr>
              <a:t>Values can be categorized as:</a:t>
            </a:r>
          </a:p>
          <a:p>
            <a:pPr algn="just">
              <a:buFont typeface="Arial" panose="020B0604020202020204" pitchFamily="34" charset="0"/>
              <a:buChar char="•"/>
            </a:pPr>
            <a:r>
              <a:rPr lang="en-US" b="1" dirty="0"/>
              <a:t>Intrinsic Values: </a:t>
            </a:r>
            <a:r>
              <a:rPr lang="en-US" dirty="0"/>
              <a:t>These are values that are internal to an individual. They are values that the individual believes in for their own sake.</a:t>
            </a:r>
          </a:p>
          <a:p>
            <a:pPr algn="just">
              <a:buFont typeface="Arial" panose="020B0604020202020204" pitchFamily="34" charset="0"/>
              <a:buChar char="•"/>
            </a:pPr>
            <a:r>
              <a:rPr lang="en-US" b="1" dirty="0"/>
              <a:t>Extrinsic Values: </a:t>
            </a:r>
            <a:r>
              <a:rPr lang="en-US" dirty="0"/>
              <a:t>These are values that come from external factors. They are values that an individual believes in because they think it will help them achieve something else that they value.</a:t>
            </a:r>
          </a:p>
          <a:p>
            <a:pPr algn="just"/>
            <a:r>
              <a:rPr lang="en-US" dirty="0"/>
              <a:t>*</a:t>
            </a:r>
            <a:r>
              <a:rPr lang="en-US" dirty="0">
                <a:solidFill>
                  <a:srgbClr val="00B050"/>
                </a:solidFill>
              </a:rPr>
              <a:t>Traditional customs</a:t>
            </a:r>
            <a:r>
              <a:rPr lang="en-US" dirty="0"/>
              <a:t>, beliefs, or methods are </a:t>
            </a:r>
            <a:r>
              <a:rPr lang="en-US" b="1" dirty="0"/>
              <a:t>ones that have existed for a long time without changing</a:t>
            </a:r>
            <a:r>
              <a:rPr lang="en-US" dirty="0"/>
              <a:t>.</a:t>
            </a:r>
          </a:p>
          <a:p>
            <a:pPr algn="just"/>
            <a:r>
              <a:rPr lang="en-US" dirty="0">
                <a:solidFill>
                  <a:srgbClr val="00B050"/>
                </a:solidFill>
              </a:rPr>
              <a:t>*Sake: </a:t>
            </a:r>
            <a:r>
              <a:rPr lang="en-US" dirty="0"/>
              <a:t>the purpose for doing something</a:t>
            </a:r>
          </a:p>
        </p:txBody>
      </p:sp>
      <p:sp>
        <p:nvSpPr>
          <p:cNvPr id="2" name="Slide Number Placeholder 1">
            <a:extLst>
              <a:ext uri="{FF2B5EF4-FFF2-40B4-BE49-F238E27FC236}">
                <a16:creationId xmlns:a16="http://schemas.microsoft.com/office/drawing/2014/main" id="{FBA428E3-EE72-AB3C-77A1-EBE3677C3548}"/>
              </a:ext>
            </a:extLst>
          </p:cNvPr>
          <p:cNvSpPr>
            <a:spLocks noGrp="1"/>
          </p:cNvSpPr>
          <p:nvPr>
            <p:ph type="sldNum" sz="quarter" idx="12"/>
          </p:nvPr>
        </p:nvSpPr>
        <p:spPr/>
        <p:txBody>
          <a:bodyPr/>
          <a:lstStyle/>
          <a:p>
            <a:fld id="{418E424D-5075-4224-8131-82619CE12B18}" type="slidenum">
              <a:rPr lang="en-US" smtClean="0"/>
              <a:t>11</a:t>
            </a:fld>
            <a:endParaRPr lang="en-US"/>
          </a:p>
        </p:txBody>
      </p:sp>
    </p:spTree>
    <p:extLst>
      <p:ext uri="{BB962C8B-B14F-4D97-AF65-F5344CB8AC3E}">
        <p14:creationId xmlns:p14="http://schemas.microsoft.com/office/powerpoint/2010/main" val="2072391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08A2197-A127-411C-4486-AA77521141A7}"/>
              </a:ext>
            </a:extLst>
          </p:cNvPr>
          <p:cNvSpPr>
            <a:spLocks noGrp="1"/>
          </p:cNvSpPr>
          <p:nvPr>
            <p:ph type="dt" sz="half" idx="10"/>
          </p:nvPr>
        </p:nvSpPr>
        <p:spPr/>
        <p:txBody>
          <a:bodyPr/>
          <a:lstStyle/>
          <a:p>
            <a:fld id="{8254A3A4-F1E5-4364-8495-D727E5E75C78}" type="datetime1">
              <a:rPr lang="en-US" smtClean="0"/>
              <a:t>05-Aug-25</a:t>
            </a:fld>
            <a:endParaRPr lang="en-US" dirty="0"/>
          </a:p>
        </p:txBody>
      </p:sp>
      <p:pic>
        <p:nvPicPr>
          <p:cNvPr id="11" name="Picture 10">
            <a:extLst>
              <a:ext uri="{FF2B5EF4-FFF2-40B4-BE49-F238E27FC236}">
                <a16:creationId xmlns:a16="http://schemas.microsoft.com/office/drawing/2014/main" id="{9A57C911-E344-5EE1-5647-F9BA0FD38682}"/>
              </a:ext>
            </a:extLst>
          </p:cNvPr>
          <p:cNvPicPr>
            <a:picLocks noChangeAspect="1"/>
          </p:cNvPicPr>
          <p:nvPr/>
        </p:nvPicPr>
        <p:blipFill>
          <a:blip r:embed="rId2"/>
          <a:stretch>
            <a:fillRect/>
          </a:stretch>
        </p:blipFill>
        <p:spPr>
          <a:xfrm>
            <a:off x="1328737" y="426720"/>
            <a:ext cx="9534525" cy="5364480"/>
          </a:xfrm>
          <a:prstGeom prst="rect">
            <a:avLst/>
          </a:prstGeom>
        </p:spPr>
      </p:pic>
      <p:sp>
        <p:nvSpPr>
          <p:cNvPr id="2" name="Slide Number Placeholder 1">
            <a:extLst>
              <a:ext uri="{FF2B5EF4-FFF2-40B4-BE49-F238E27FC236}">
                <a16:creationId xmlns:a16="http://schemas.microsoft.com/office/drawing/2014/main" id="{3E673BBD-8310-50C3-838E-E3FA81915DAE}"/>
              </a:ext>
            </a:extLst>
          </p:cNvPr>
          <p:cNvSpPr>
            <a:spLocks noGrp="1"/>
          </p:cNvSpPr>
          <p:nvPr>
            <p:ph type="sldNum" sz="quarter" idx="12"/>
          </p:nvPr>
        </p:nvSpPr>
        <p:spPr/>
        <p:txBody>
          <a:bodyPr/>
          <a:lstStyle/>
          <a:p>
            <a:fld id="{418E424D-5075-4224-8131-82619CE12B18}" type="slidenum">
              <a:rPr lang="en-US" smtClean="0"/>
              <a:t>12</a:t>
            </a:fld>
            <a:endParaRPr lang="en-US"/>
          </a:p>
        </p:txBody>
      </p:sp>
      <p:sp>
        <p:nvSpPr>
          <p:cNvPr id="5" name="TextBox 4">
            <a:extLst>
              <a:ext uri="{FF2B5EF4-FFF2-40B4-BE49-F238E27FC236}">
                <a16:creationId xmlns:a16="http://schemas.microsoft.com/office/drawing/2014/main" id="{B18B93C2-E7D1-626A-D735-A7A6CEECFC8C}"/>
              </a:ext>
            </a:extLst>
          </p:cNvPr>
          <p:cNvSpPr txBox="1"/>
          <p:nvPr/>
        </p:nvSpPr>
        <p:spPr>
          <a:xfrm>
            <a:off x="1237296" y="5784949"/>
            <a:ext cx="9625965" cy="646331"/>
          </a:xfrm>
          <a:prstGeom prst="rect">
            <a:avLst/>
          </a:prstGeom>
          <a:noFill/>
        </p:spPr>
        <p:txBody>
          <a:bodyPr wrap="square">
            <a:spAutoFit/>
          </a:bodyPr>
          <a:lstStyle/>
          <a:p>
            <a:r>
              <a:rPr lang="en-US" b="1" dirty="0">
                <a:solidFill>
                  <a:srgbClr val="00B050"/>
                </a:solidFill>
              </a:rPr>
              <a:t>Cognition:  </a:t>
            </a:r>
            <a:r>
              <a:rPr lang="en-US" dirty="0">
                <a:solidFill>
                  <a:srgbClr val="00B050"/>
                </a:solidFill>
                <a:effectLst/>
              </a:rPr>
              <a:t>the mental action or process of </a:t>
            </a:r>
            <a:r>
              <a:rPr lang="en-US" dirty="0">
                <a:solidFill>
                  <a:srgbClr val="00B050"/>
                </a:solidFill>
                <a:effectLst/>
                <a:hlinkClick r:id="rId3">
                  <a:extLst>
                    <a:ext uri="{A12FA001-AC4F-418D-AE19-62706E023703}">
                      <ahyp:hlinkClr xmlns:ahyp="http://schemas.microsoft.com/office/drawing/2018/hyperlinkcolor" val="tx"/>
                    </a:ext>
                  </a:extLst>
                </a:hlinkClick>
              </a:rPr>
              <a:t>acquiring</a:t>
            </a:r>
            <a:r>
              <a:rPr lang="en-US" dirty="0">
                <a:solidFill>
                  <a:srgbClr val="00B050"/>
                </a:solidFill>
                <a:effectLst/>
              </a:rPr>
              <a:t> knowledge and understanding through thought, experience, and the </a:t>
            </a:r>
            <a:r>
              <a:rPr lang="en-US" u="sng" dirty="0">
                <a:solidFill>
                  <a:srgbClr val="00B050"/>
                </a:solidFill>
                <a:effectLst/>
                <a:hlinkClick r:id="rId4">
                  <a:extLst>
                    <a:ext uri="{A12FA001-AC4F-418D-AE19-62706E023703}">
                      <ahyp:hlinkClr xmlns:ahyp="http://schemas.microsoft.com/office/drawing/2018/hyperlinkcolor" val="tx"/>
                    </a:ext>
                  </a:extLst>
                </a:hlinkClick>
              </a:rPr>
              <a:t>senses</a:t>
            </a:r>
            <a:r>
              <a:rPr lang="en-US" u="sng" dirty="0">
                <a:solidFill>
                  <a:srgbClr val="00B050"/>
                </a:solidFill>
                <a:effectLst/>
              </a:rPr>
              <a:t>.</a:t>
            </a:r>
          </a:p>
        </p:txBody>
      </p:sp>
    </p:spTree>
    <p:extLst>
      <p:ext uri="{BB962C8B-B14F-4D97-AF65-F5344CB8AC3E}">
        <p14:creationId xmlns:p14="http://schemas.microsoft.com/office/powerpoint/2010/main" val="1198811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C62DF-803A-CFCB-7093-219D56C0E57C}"/>
              </a:ext>
            </a:extLst>
          </p:cNvPr>
          <p:cNvSpPr>
            <a:spLocks noGrp="1"/>
          </p:cNvSpPr>
          <p:nvPr>
            <p:ph type="title"/>
          </p:nvPr>
        </p:nvSpPr>
        <p:spPr/>
        <p:txBody>
          <a:bodyPr/>
          <a:lstStyle/>
          <a:p>
            <a:pPr algn="ctr"/>
            <a:r>
              <a:rPr lang="en-US" sz="3200" b="1" dirty="0">
                <a:solidFill>
                  <a:srgbClr val="7030A0"/>
                </a:solidFill>
                <a:highlight>
                  <a:srgbClr val="FFFF00"/>
                </a:highlight>
              </a:rPr>
              <a:t>5 moral values for every working professional</a:t>
            </a:r>
            <a:br>
              <a:rPr lang="en-US" b="1" dirty="0"/>
            </a:br>
            <a:endParaRPr lang="en-US" dirty="0"/>
          </a:p>
        </p:txBody>
      </p:sp>
      <p:sp>
        <p:nvSpPr>
          <p:cNvPr id="3" name="Content Placeholder 2">
            <a:extLst>
              <a:ext uri="{FF2B5EF4-FFF2-40B4-BE49-F238E27FC236}">
                <a16:creationId xmlns:a16="http://schemas.microsoft.com/office/drawing/2014/main" id="{1377B168-3474-0C77-94E2-09B83E3D5460}"/>
              </a:ext>
            </a:extLst>
          </p:cNvPr>
          <p:cNvSpPr>
            <a:spLocks noGrp="1"/>
          </p:cNvSpPr>
          <p:nvPr>
            <p:ph idx="1"/>
          </p:nvPr>
        </p:nvSpPr>
        <p:spPr/>
        <p:txBody>
          <a:bodyPr/>
          <a:lstStyle/>
          <a:p>
            <a:r>
              <a:rPr lang="en-US" b="1" dirty="0"/>
              <a:t>Honesty</a:t>
            </a:r>
          </a:p>
          <a:p>
            <a:r>
              <a:rPr lang="en-US" b="1" dirty="0"/>
              <a:t>Discipline</a:t>
            </a:r>
          </a:p>
          <a:p>
            <a:r>
              <a:rPr lang="en-US" b="1" dirty="0"/>
              <a:t>Professionalism</a:t>
            </a:r>
          </a:p>
          <a:p>
            <a:r>
              <a:rPr lang="en-US" b="1" dirty="0"/>
              <a:t>Respecting colleagues and their spaces</a:t>
            </a:r>
          </a:p>
          <a:p>
            <a:r>
              <a:rPr lang="en-US" b="1" dirty="0"/>
              <a:t>Accepting others</a:t>
            </a:r>
          </a:p>
          <a:p>
            <a:endParaRPr lang="en-US" dirty="0"/>
          </a:p>
        </p:txBody>
      </p:sp>
      <p:sp>
        <p:nvSpPr>
          <p:cNvPr id="4" name="Date Placeholder 3">
            <a:extLst>
              <a:ext uri="{FF2B5EF4-FFF2-40B4-BE49-F238E27FC236}">
                <a16:creationId xmlns:a16="http://schemas.microsoft.com/office/drawing/2014/main" id="{B99525C6-2CAA-822A-27ED-065E6DD06163}"/>
              </a:ext>
            </a:extLst>
          </p:cNvPr>
          <p:cNvSpPr>
            <a:spLocks noGrp="1"/>
          </p:cNvSpPr>
          <p:nvPr>
            <p:ph type="dt" sz="half" idx="10"/>
          </p:nvPr>
        </p:nvSpPr>
        <p:spPr/>
        <p:txBody>
          <a:bodyPr/>
          <a:lstStyle/>
          <a:p>
            <a:fld id="{BC1A8947-F1C5-40E5-BD2B-E2811E2C93D8}" type="datetime1">
              <a:rPr lang="en-US" smtClean="0"/>
              <a:t>05-Aug-25</a:t>
            </a:fld>
            <a:endParaRPr lang="en-US"/>
          </a:p>
        </p:txBody>
      </p:sp>
      <p:sp>
        <p:nvSpPr>
          <p:cNvPr id="5" name="Slide Number Placeholder 4">
            <a:extLst>
              <a:ext uri="{FF2B5EF4-FFF2-40B4-BE49-F238E27FC236}">
                <a16:creationId xmlns:a16="http://schemas.microsoft.com/office/drawing/2014/main" id="{9766DEAF-1202-C9BB-C8B1-5030FFE564BC}"/>
              </a:ext>
            </a:extLst>
          </p:cNvPr>
          <p:cNvSpPr>
            <a:spLocks noGrp="1"/>
          </p:cNvSpPr>
          <p:nvPr>
            <p:ph type="sldNum" sz="quarter" idx="12"/>
          </p:nvPr>
        </p:nvSpPr>
        <p:spPr/>
        <p:txBody>
          <a:bodyPr/>
          <a:lstStyle/>
          <a:p>
            <a:fld id="{418E424D-5075-4224-8131-82619CE12B18}" type="slidenum">
              <a:rPr lang="en-US" smtClean="0"/>
              <a:t>13</a:t>
            </a:fld>
            <a:endParaRPr lang="en-US"/>
          </a:p>
        </p:txBody>
      </p:sp>
    </p:spTree>
    <p:extLst>
      <p:ext uri="{BB962C8B-B14F-4D97-AF65-F5344CB8AC3E}">
        <p14:creationId xmlns:p14="http://schemas.microsoft.com/office/powerpoint/2010/main" val="28215758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A7654-4FA1-3A06-1F42-8523B3B6A557}"/>
              </a:ext>
            </a:extLst>
          </p:cNvPr>
          <p:cNvSpPr>
            <a:spLocks noGrp="1"/>
          </p:cNvSpPr>
          <p:nvPr>
            <p:ph type="title"/>
          </p:nvPr>
        </p:nvSpPr>
        <p:spPr/>
        <p:txBody>
          <a:bodyPr>
            <a:normAutofit/>
          </a:bodyPr>
          <a:lstStyle/>
          <a:p>
            <a:r>
              <a:rPr lang="en-US" sz="2400" dirty="0">
                <a:solidFill>
                  <a:srgbClr val="7030A0"/>
                </a:solidFill>
              </a:rPr>
              <a:t>Ethics and Human Interface: Essence, determinants and consequences of Ethics in human actions; dimensions of ethics; ethics — in private and public relationships.</a:t>
            </a:r>
          </a:p>
        </p:txBody>
      </p:sp>
      <p:pic>
        <p:nvPicPr>
          <p:cNvPr id="5" name="Content Placeholder 4">
            <a:extLst>
              <a:ext uri="{FF2B5EF4-FFF2-40B4-BE49-F238E27FC236}">
                <a16:creationId xmlns:a16="http://schemas.microsoft.com/office/drawing/2014/main" id="{B1D094B8-F289-7655-8AB0-73ED7AB9E6F4}"/>
              </a:ext>
            </a:extLst>
          </p:cNvPr>
          <p:cNvPicPr>
            <a:picLocks noGrp="1" noChangeAspect="1"/>
          </p:cNvPicPr>
          <p:nvPr>
            <p:ph idx="1"/>
          </p:nvPr>
        </p:nvPicPr>
        <p:blipFill>
          <a:blip r:embed="rId2"/>
          <a:stretch>
            <a:fillRect/>
          </a:stretch>
        </p:blipFill>
        <p:spPr>
          <a:xfrm>
            <a:off x="2661921" y="1825624"/>
            <a:ext cx="6888480" cy="4530725"/>
          </a:xfrm>
          <a:prstGeom prst="rect">
            <a:avLst/>
          </a:prstGeom>
        </p:spPr>
      </p:pic>
      <p:sp>
        <p:nvSpPr>
          <p:cNvPr id="4" name="Date Placeholder 3">
            <a:extLst>
              <a:ext uri="{FF2B5EF4-FFF2-40B4-BE49-F238E27FC236}">
                <a16:creationId xmlns:a16="http://schemas.microsoft.com/office/drawing/2014/main" id="{DE581109-E90A-5042-62D2-AE1A3BBF4BBC}"/>
              </a:ext>
            </a:extLst>
          </p:cNvPr>
          <p:cNvSpPr>
            <a:spLocks noGrp="1"/>
          </p:cNvSpPr>
          <p:nvPr>
            <p:ph type="dt" sz="half" idx="10"/>
          </p:nvPr>
        </p:nvSpPr>
        <p:spPr/>
        <p:txBody>
          <a:bodyPr/>
          <a:lstStyle/>
          <a:p>
            <a:fld id="{527D07B1-DDCF-4EC3-87DA-3B4EC1FD2D03}" type="datetime1">
              <a:rPr lang="en-US" smtClean="0"/>
              <a:t>05-Aug-25</a:t>
            </a:fld>
            <a:endParaRPr lang="en-US"/>
          </a:p>
        </p:txBody>
      </p:sp>
      <p:sp>
        <p:nvSpPr>
          <p:cNvPr id="3" name="Slide Number Placeholder 2">
            <a:extLst>
              <a:ext uri="{FF2B5EF4-FFF2-40B4-BE49-F238E27FC236}">
                <a16:creationId xmlns:a16="http://schemas.microsoft.com/office/drawing/2014/main" id="{C1EE8E32-0094-CAD4-DFD8-230215213AE8}"/>
              </a:ext>
            </a:extLst>
          </p:cNvPr>
          <p:cNvSpPr>
            <a:spLocks noGrp="1"/>
          </p:cNvSpPr>
          <p:nvPr>
            <p:ph type="sldNum" sz="quarter" idx="12"/>
          </p:nvPr>
        </p:nvSpPr>
        <p:spPr/>
        <p:txBody>
          <a:bodyPr/>
          <a:lstStyle/>
          <a:p>
            <a:fld id="{418E424D-5075-4224-8131-82619CE12B18}" type="slidenum">
              <a:rPr lang="en-US" smtClean="0"/>
              <a:t>14</a:t>
            </a:fld>
            <a:endParaRPr lang="en-US"/>
          </a:p>
        </p:txBody>
      </p:sp>
    </p:spTree>
    <p:extLst>
      <p:ext uri="{BB962C8B-B14F-4D97-AF65-F5344CB8AC3E}">
        <p14:creationId xmlns:p14="http://schemas.microsoft.com/office/powerpoint/2010/main" val="3294946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F29D4-C8A1-0E32-6EEE-38F7F351B9BE}"/>
              </a:ext>
            </a:extLst>
          </p:cNvPr>
          <p:cNvSpPr>
            <a:spLocks noGrp="1"/>
          </p:cNvSpPr>
          <p:nvPr>
            <p:ph type="title"/>
          </p:nvPr>
        </p:nvSpPr>
        <p:spPr/>
        <p:txBody>
          <a:bodyPr>
            <a:normAutofit/>
          </a:bodyPr>
          <a:lstStyle/>
          <a:p>
            <a:pPr algn="ctr"/>
            <a:r>
              <a:rPr lang="en-US" sz="3200" b="1" dirty="0">
                <a:solidFill>
                  <a:srgbClr val="7030A0"/>
                </a:solidFill>
                <a:effectLst/>
                <a:highlight>
                  <a:srgbClr val="FFFF00"/>
                </a:highlight>
                <a:latin typeface="Times New Roman" panose="02020603050405020304" pitchFamily="18" charset="0"/>
                <a:ea typeface="Times New Roman" panose="02020603050405020304" pitchFamily="18" charset="0"/>
              </a:rPr>
              <a:t>Integrity</a:t>
            </a:r>
            <a:endParaRPr lang="en-US" sz="3200" b="1" dirty="0">
              <a:solidFill>
                <a:srgbClr val="7030A0"/>
              </a:solidFill>
              <a:highlight>
                <a:srgbClr val="FFFF00"/>
              </a:highlight>
            </a:endParaRPr>
          </a:p>
        </p:txBody>
      </p:sp>
      <p:sp>
        <p:nvSpPr>
          <p:cNvPr id="3" name="Content Placeholder 2">
            <a:extLst>
              <a:ext uri="{FF2B5EF4-FFF2-40B4-BE49-F238E27FC236}">
                <a16:creationId xmlns:a16="http://schemas.microsoft.com/office/drawing/2014/main" id="{CEB92B22-5F54-9CB3-D8EC-0BEE3263EA8E}"/>
              </a:ext>
            </a:extLst>
          </p:cNvPr>
          <p:cNvSpPr>
            <a:spLocks noGrp="1"/>
          </p:cNvSpPr>
          <p:nvPr>
            <p:ph idx="1"/>
          </p:nvPr>
        </p:nvSpPr>
        <p:spPr/>
        <p:txBody>
          <a:bodyPr/>
          <a:lstStyle/>
          <a:p>
            <a:pPr marL="0" indent="0">
              <a:buNone/>
            </a:pPr>
            <a:r>
              <a:rPr lang="en-US" dirty="0"/>
              <a:t># The quality of being honest and having strong moral principles.</a:t>
            </a:r>
          </a:p>
          <a:p>
            <a:r>
              <a:rPr lang="en-US" b="1" dirty="0">
                <a:highlight>
                  <a:srgbClr val="FFFF00"/>
                </a:highlight>
              </a:rPr>
              <a:t>What are the 5 attributes of integrity?</a:t>
            </a:r>
            <a:endParaRPr lang="en-US" dirty="0">
              <a:highlight>
                <a:srgbClr val="FFFF00"/>
              </a:highlight>
            </a:endParaRPr>
          </a:p>
          <a:p>
            <a:pPr>
              <a:buFont typeface="Arial" panose="020B0604020202020204" pitchFamily="34" charset="0"/>
              <a:buChar char="•"/>
            </a:pPr>
            <a:r>
              <a:rPr lang="en-US" dirty="0">
                <a:solidFill>
                  <a:srgbClr val="00B050"/>
                </a:solidFill>
              </a:rPr>
              <a:t>Dependability. </a:t>
            </a:r>
            <a:r>
              <a:rPr lang="en-US" dirty="0"/>
              <a:t>Dependability means people can rely on you and that you keep promises. ... </a:t>
            </a:r>
          </a:p>
          <a:p>
            <a:pPr>
              <a:buFont typeface="Arial" panose="020B0604020202020204" pitchFamily="34" charset="0"/>
              <a:buChar char="•"/>
            </a:pPr>
            <a:r>
              <a:rPr lang="en-US" dirty="0">
                <a:solidFill>
                  <a:srgbClr val="00B050"/>
                </a:solidFill>
              </a:rPr>
              <a:t>Loyalty.</a:t>
            </a:r>
            <a:r>
              <a:rPr lang="en-US" dirty="0"/>
              <a:t> Employers especially value and appreciate the loyalty of their employees. ... </a:t>
            </a:r>
          </a:p>
          <a:p>
            <a:pPr>
              <a:buFont typeface="Arial" panose="020B0604020202020204" pitchFamily="34" charset="0"/>
              <a:buChar char="•"/>
            </a:pPr>
            <a:r>
              <a:rPr lang="en-US" dirty="0">
                <a:solidFill>
                  <a:srgbClr val="00B050"/>
                </a:solidFill>
              </a:rPr>
              <a:t>Honesty. </a:t>
            </a:r>
            <a:r>
              <a:rPr lang="en-US" dirty="0"/>
              <a:t>Integrity requires honesty. ... </a:t>
            </a:r>
          </a:p>
          <a:p>
            <a:pPr>
              <a:buFont typeface="Arial" panose="020B0604020202020204" pitchFamily="34" charset="0"/>
              <a:buChar char="•"/>
            </a:pPr>
            <a:r>
              <a:rPr lang="en-US" dirty="0"/>
              <a:t>Good judgment. ... </a:t>
            </a:r>
          </a:p>
          <a:p>
            <a:pPr>
              <a:buFont typeface="Arial" panose="020B0604020202020204" pitchFamily="34" charset="0"/>
              <a:buChar char="•"/>
            </a:pPr>
            <a:r>
              <a:rPr lang="en-US" dirty="0"/>
              <a:t>Respect.</a:t>
            </a:r>
          </a:p>
          <a:p>
            <a:endParaRPr lang="en-US" dirty="0"/>
          </a:p>
        </p:txBody>
      </p:sp>
      <p:sp>
        <p:nvSpPr>
          <p:cNvPr id="4" name="Date Placeholder 3">
            <a:extLst>
              <a:ext uri="{FF2B5EF4-FFF2-40B4-BE49-F238E27FC236}">
                <a16:creationId xmlns:a16="http://schemas.microsoft.com/office/drawing/2014/main" id="{F93E8823-1C83-A665-53B5-11031ED095C9}"/>
              </a:ext>
            </a:extLst>
          </p:cNvPr>
          <p:cNvSpPr>
            <a:spLocks noGrp="1"/>
          </p:cNvSpPr>
          <p:nvPr>
            <p:ph type="dt" sz="half" idx="10"/>
          </p:nvPr>
        </p:nvSpPr>
        <p:spPr/>
        <p:txBody>
          <a:bodyPr/>
          <a:lstStyle/>
          <a:p>
            <a:fld id="{E6E9BFB5-8BE1-48EB-AEDD-92AE07C22A0E}" type="datetime1">
              <a:rPr lang="en-US" smtClean="0"/>
              <a:t>05-Aug-25</a:t>
            </a:fld>
            <a:endParaRPr lang="en-US"/>
          </a:p>
        </p:txBody>
      </p:sp>
      <p:sp>
        <p:nvSpPr>
          <p:cNvPr id="5" name="Slide Number Placeholder 4">
            <a:extLst>
              <a:ext uri="{FF2B5EF4-FFF2-40B4-BE49-F238E27FC236}">
                <a16:creationId xmlns:a16="http://schemas.microsoft.com/office/drawing/2014/main" id="{99E365C3-7DFA-E97F-DB88-FFF862F75EAE}"/>
              </a:ext>
            </a:extLst>
          </p:cNvPr>
          <p:cNvSpPr>
            <a:spLocks noGrp="1"/>
          </p:cNvSpPr>
          <p:nvPr>
            <p:ph type="sldNum" sz="quarter" idx="12"/>
          </p:nvPr>
        </p:nvSpPr>
        <p:spPr/>
        <p:txBody>
          <a:bodyPr/>
          <a:lstStyle/>
          <a:p>
            <a:fld id="{418E424D-5075-4224-8131-82619CE12B18}" type="slidenum">
              <a:rPr lang="en-US" smtClean="0"/>
              <a:t>15</a:t>
            </a:fld>
            <a:endParaRPr lang="en-US"/>
          </a:p>
        </p:txBody>
      </p:sp>
    </p:spTree>
    <p:extLst>
      <p:ext uri="{BB962C8B-B14F-4D97-AF65-F5344CB8AC3E}">
        <p14:creationId xmlns:p14="http://schemas.microsoft.com/office/powerpoint/2010/main" val="1050065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E39077B-F328-B3B6-260C-335DC6F01EF4}"/>
              </a:ext>
            </a:extLst>
          </p:cNvPr>
          <p:cNvSpPr>
            <a:spLocks noGrp="1"/>
          </p:cNvSpPr>
          <p:nvPr>
            <p:ph type="dt" sz="half" idx="10"/>
          </p:nvPr>
        </p:nvSpPr>
        <p:spPr/>
        <p:txBody>
          <a:bodyPr/>
          <a:lstStyle/>
          <a:p>
            <a:fld id="{03E19C93-D180-4E75-A172-F5BF4FFD0505}" type="datetime1">
              <a:rPr lang="en-US" smtClean="0"/>
              <a:t>05-Aug-25</a:t>
            </a:fld>
            <a:endParaRPr lang="en-US"/>
          </a:p>
        </p:txBody>
      </p:sp>
      <p:pic>
        <p:nvPicPr>
          <p:cNvPr id="5" name="Picture 4">
            <a:extLst>
              <a:ext uri="{FF2B5EF4-FFF2-40B4-BE49-F238E27FC236}">
                <a16:creationId xmlns:a16="http://schemas.microsoft.com/office/drawing/2014/main" id="{D7BE5913-CD5B-E0CC-C324-9F05EA19996E}"/>
              </a:ext>
            </a:extLst>
          </p:cNvPr>
          <p:cNvPicPr>
            <a:picLocks noChangeAspect="1"/>
          </p:cNvPicPr>
          <p:nvPr/>
        </p:nvPicPr>
        <p:blipFill>
          <a:blip r:embed="rId2"/>
          <a:stretch>
            <a:fillRect/>
          </a:stretch>
        </p:blipFill>
        <p:spPr>
          <a:xfrm>
            <a:off x="533400" y="381000"/>
            <a:ext cx="6096000" cy="6096000"/>
          </a:xfrm>
          <a:prstGeom prst="rect">
            <a:avLst/>
          </a:prstGeom>
        </p:spPr>
      </p:pic>
      <p:pic>
        <p:nvPicPr>
          <p:cNvPr id="6" name="Picture 5">
            <a:extLst>
              <a:ext uri="{FF2B5EF4-FFF2-40B4-BE49-F238E27FC236}">
                <a16:creationId xmlns:a16="http://schemas.microsoft.com/office/drawing/2014/main" id="{C2995B53-9046-95C9-16DF-77B9F20D0F66}"/>
              </a:ext>
            </a:extLst>
          </p:cNvPr>
          <p:cNvPicPr>
            <a:picLocks noChangeAspect="1"/>
          </p:cNvPicPr>
          <p:nvPr/>
        </p:nvPicPr>
        <p:blipFill>
          <a:blip r:embed="rId3"/>
          <a:stretch>
            <a:fillRect/>
          </a:stretch>
        </p:blipFill>
        <p:spPr>
          <a:xfrm>
            <a:off x="6776720" y="1422400"/>
            <a:ext cx="4881880" cy="4135120"/>
          </a:xfrm>
          <a:prstGeom prst="rect">
            <a:avLst/>
          </a:prstGeom>
        </p:spPr>
      </p:pic>
      <p:sp>
        <p:nvSpPr>
          <p:cNvPr id="2" name="Slide Number Placeholder 1">
            <a:extLst>
              <a:ext uri="{FF2B5EF4-FFF2-40B4-BE49-F238E27FC236}">
                <a16:creationId xmlns:a16="http://schemas.microsoft.com/office/drawing/2014/main" id="{365FF1A7-F02C-A1A6-C63D-F83EAD6B5F87}"/>
              </a:ext>
            </a:extLst>
          </p:cNvPr>
          <p:cNvSpPr>
            <a:spLocks noGrp="1"/>
          </p:cNvSpPr>
          <p:nvPr>
            <p:ph type="sldNum" sz="quarter" idx="12"/>
          </p:nvPr>
        </p:nvSpPr>
        <p:spPr/>
        <p:txBody>
          <a:bodyPr/>
          <a:lstStyle/>
          <a:p>
            <a:fld id="{418E424D-5075-4224-8131-82619CE12B18}" type="slidenum">
              <a:rPr lang="en-US" smtClean="0"/>
              <a:t>16</a:t>
            </a:fld>
            <a:endParaRPr lang="en-US"/>
          </a:p>
        </p:txBody>
      </p:sp>
    </p:spTree>
    <p:extLst>
      <p:ext uri="{BB962C8B-B14F-4D97-AF65-F5344CB8AC3E}">
        <p14:creationId xmlns:p14="http://schemas.microsoft.com/office/powerpoint/2010/main" val="41788166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6E644F8-73CA-1D16-BF20-5AB4A153C11E}"/>
              </a:ext>
            </a:extLst>
          </p:cNvPr>
          <p:cNvSpPr>
            <a:spLocks noGrp="1"/>
          </p:cNvSpPr>
          <p:nvPr>
            <p:ph type="dt" sz="half" idx="10"/>
          </p:nvPr>
        </p:nvSpPr>
        <p:spPr/>
        <p:txBody>
          <a:bodyPr/>
          <a:lstStyle/>
          <a:p>
            <a:fld id="{C47B87D4-156F-432C-9478-A165EB4266F7}" type="datetime1">
              <a:rPr lang="en-US" smtClean="0"/>
              <a:t>05-Aug-25</a:t>
            </a:fld>
            <a:endParaRPr lang="en-US"/>
          </a:p>
        </p:txBody>
      </p:sp>
      <p:pic>
        <p:nvPicPr>
          <p:cNvPr id="5" name="Picture 4">
            <a:extLst>
              <a:ext uri="{FF2B5EF4-FFF2-40B4-BE49-F238E27FC236}">
                <a16:creationId xmlns:a16="http://schemas.microsoft.com/office/drawing/2014/main" id="{D3F4E43F-F149-9B1F-2F79-68649527ED5C}"/>
              </a:ext>
            </a:extLst>
          </p:cNvPr>
          <p:cNvPicPr>
            <a:picLocks noChangeAspect="1"/>
          </p:cNvPicPr>
          <p:nvPr/>
        </p:nvPicPr>
        <p:blipFill>
          <a:blip r:embed="rId2"/>
          <a:stretch>
            <a:fillRect/>
          </a:stretch>
        </p:blipFill>
        <p:spPr>
          <a:xfrm>
            <a:off x="2247900" y="3651885"/>
            <a:ext cx="7696200" cy="3052763"/>
          </a:xfrm>
          <a:prstGeom prst="rect">
            <a:avLst/>
          </a:prstGeom>
        </p:spPr>
      </p:pic>
      <p:pic>
        <p:nvPicPr>
          <p:cNvPr id="6" name="Picture 5">
            <a:extLst>
              <a:ext uri="{FF2B5EF4-FFF2-40B4-BE49-F238E27FC236}">
                <a16:creationId xmlns:a16="http://schemas.microsoft.com/office/drawing/2014/main" id="{337E3F73-AA24-1817-13F5-C6A50ABDA1EA}"/>
              </a:ext>
            </a:extLst>
          </p:cNvPr>
          <p:cNvPicPr>
            <a:picLocks noChangeAspect="1"/>
          </p:cNvPicPr>
          <p:nvPr/>
        </p:nvPicPr>
        <p:blipFill>
          <a:blip r:embed="rId3"/>
          <a:stretch>
            <a:fillRect/>
          </a:stretch>
        </p:blipFill>
        <p:spPr>
          <a:xfrm>
            <a:off x="2962910" y="153352"/>
            <a:ext cx="6266180" cy="3515360"/>
          </a:xfrm>
          <a:prstGeom prst="rect">
            <a:avLst/>
          </a:prstGeom>
        </p:spPr>
      </p:pic>
      <p:sp>
        <p:nvSpPr>
          <p:cNvPr id="2" name="Slide Number Placeholder 1">
            <a:extLst>
              <a:ext uri="{FF2B5EF4-FFF2-40B4-BE49-F238E27FC236}">
                <a16:creationId xmlns:a16="http://schemas.microsoft.com/office/drawing/2014/main" id="{657604E2-2E8F-1D35-A340-F11EE6EF3F0C}"/>
              </a:ext>
            </a:extLst>
          </p:cNvPr>
          <p:cNvSpPr>
            <a:spLocks noGrp="1"/>
          </p:cNvSpPr>
          <p:nvPr>
            <p:ph type="sldNum" sz="quarter" idx="12"/>
          </p:nvPr>
        </p:nvSpPr>
        <p:spPr/>
        <p:txBody>
          <a:bodyPr/>
          <a:lstStyle/>
          <a:p>
            <a:fld id="{418E424D-5075-4224-8131-82619CE12B18}" type="slidenum">
              <a:rPr lang="en-US" smtClean="0"/>
              <a:t>17</a:t>
            </a:fld>
            <a:endParaRPr lang="en-US"/>
          </a:p>
        </p:txBody>
      </p:sp>
    </p:spTree>
    <p:extLst>
      <p:ext uri="{BB962C8B-B14F-4D97-AF65-F5344CB8AC3E}">
        <p14:creationId xmlns:p14="http://schemas.microsoft.com/office/powerpoint/2010/main" val="3025443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BC534B0-5045-826D-C435-A09DE59B7254}"/>
              </a:ext>
            </a:extLst>
          </p:cNvPr>
          <p:cNvSpPr>
            <a:spLocks noGrp="1"/>
          </p:cNvSpPr>
          <p:nvPr>
            <p:ph type="dt" sz="half" idx="10"/>
          </p:nvPr>
        </p:nvSpPr>
        <p:spPr/>
        <p:txBody>
          <a:bodyPr/>
          <a:lstStyle/>
          <a:p>
            <a:fld id="{3F4C7506-F547-420B-A2A3-75942A2AED2B}" type="datetime1">
              <a:rPr lang="en-US" smtClean="0"/>
              <a:t>05-Aug-25</a:t>
            </a:fld>
            <a:endParaRPr lang="en-US"/>
          </a:p>
        </p:txBody>
      </p:sp>
      <p:pic>
        <p:nvPicPr>
          <p:cNvPr id="5" name="Picture 4">
            <a:extLst>
              <a:ext uri="{FF2B5EF4-FFF2-40B4-BE49-F238E27FC236}">
                <a16:creationId xmlns:a16="http://schemas.microsoft.com/office/drawing/2014/main" id="{7FC74CB6-D9CE-BC28-5AFB-3FCCA236B766}"/>
              </a:ext>
            </a:extLst>
          </p:cNvPr>
          <p:cNvPicPr>
            <a:picLocks noChangeAspect="1"/>
          </p:cNvPicPr>
          <p:nvPr/>
        </p:nvPicPr>
        <p:blipFill>
          <a:blip r:embed="rId2"/>
          <a:stretch>
            <a:fillRect/>
          </a:stretch>
        </p:blipFill>
        <p:spPr>
          <a:xfrm>
            <a:off x="685800" y="1147762"/>
            <a:ext cx="10820400" cy="4562475"/>
          </a:xfrm>
          <a:prstGeom prst="rect">
            <a:avLst/>
          </a:prstGeom>
        </p:spPr>
      </p:pic>
      <p:sp>
        <p:nvSpPr>
          <p:cNvPr id="2" name="Slide Number Placeholder 1">
            <a:extLst>
              <a:ext uri="{FF2B5EF4-FFF2-40B4-BE49-F238E27FC236}">
                <a16:creationId xmlns:a16="http://schemas.microsoft.com/office/drawing/2014/main" id="{C53ED233-1513-D89C-A867-457033EE9B5D}"/>
              </a:ext>
            </a:extLst>
          </p:cNvPr>
          <p:cNvSpPr>
            <a:spLocks noGrp="1"/>
          </p:cNvSpPr>
          <p:nvPr>
            <p:ph type="sldNum" sz="quarter" idx="12"/>
          </p:nvPr>
        </p:nvSpPr>
        <p:spPr/>
        <p:txBody>
          <a:bodyPr/>
          <a:lstStyle/>
          <a:p>
            <a:fld id="{418E424D-5075-4224-8131-82619CE12B18}" type="slidenum">
              <a:rPr lang="en-US" smtClean="0"/>
              <a:t>18</a:t>
            </a:fld>
            <a:endParaRPr lang="en-US"/>
          </a:p>
        </p:txBody>
      </p:sp>
    </p:spTree>
    <p:extLst>
      <p:ext uri="{BB962C8B-B14F-4D97-AF65-F5344CB8AC3E}">
        <p14:creationId xmlns:p14="http://schemas.microsoft.com/office/powerpoint/2010/main" val="30520041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64EAD-6258-7933-2174-52C47F980358}"/>
              </a:ext>
            </a:extLst>
          </p:cNvPr>
          <p:cNvSpPr>
            <a:spLocks noGrp="1"/>
          </p:cNvSpPr>
          <p:nvPr>
            <p:ph type="title"/>
          </p:nvPr>
        </p:nvSpPr>
        <p:spPr/>
        <p:txBody>
          <a:bodyPr>
            <a:normAutofit/>
          </a:bodyPr>
          <a:lstStyle/>
          <a:p>
            <a:pPr algn="ctr"/>
            <a:r>
              <a:rPr lang="en-US" sz="3200" b="1" dirty="0">
                <a:solidFill>
                  <a:srgbClr val="7030A0"/>
                </a:solidFill>
                <a:latin typeface="+mn-lt"/>
              </a:rPr>
              <a:t>Types of integrity in ethics</a:t>
            </a:r>
          </a:p>
        </p:txBody>
      </p:sp>
      <p:sp>
        <p:nvSpPr>
          <p:cNvPr id="3" name="Content Placeholder 2">
            <a:extLst>
              <a:ext uri="{FF2B5EF4-FFF2-40B4-BE49-F238E27FC236}">
                <a16:creationId xmlns:a16="http://schemas.microsoft.com/office/drawing/2014/main" id="{F7CED3B2-F7BF-A035-EC6F-08655CD9CA89}"/>
              </a:ext>
            </a:extLst>
          </p:cNvPr>
          <p:cNvSpPr>
            <a:spLocks noGrp="1"/>
          </p:cNvSpPr>
          <p:nvPr>
            <p:ph idx="1"/>
          </p:nvPr>
        </p:nvSpPr>
        <p:spPr/>
        <p:txBody>
          <a:bodyPr>
            <a:normAutofit lnSpcReduction="10000"/>
          </a:bodyPr>
          <a:lstStyle/>
          <a:p>
            <a:r>
              <a:rPr lang="en-US" b="1" dirty="0"/>
              <a:t>Integrity is thus considered as one of the most important virtues and has many interpretations as:</a:t>
            </a:r>
            <a:endParaRPr lang="en-US" dirty="0"/>
          </a:p>
          <a:p>
            <a:pPr>
              <a:buFont typeface="Arial" panose="020B0604020202020204" pitchFamily="34" charset="0"/>
              <a:buChar char="•"/>
            </a:pPr>
            <a:r>
              <a:rPr lang="en-US" dirty="0"/>
              <a:t>Integrity as self-integration. ... </a:t>
            </a:r>
          </a:p>
          <a:p>
            <a:pPr>
              <a:buFont typeface="Arial" panose="020B0604020202020204" pitchFamily="34" charset="0"/>
              <a:buChar char="•"/>
            </a:pPr>
            <a:r>
              <a:rPr lang="en-US" dirty="0"/>
              <a:t>Integrity as identity. ... </a:t>
            </a:r>
          </a:p>
          <a:p>
            <a:pPr>
              <a:buFont typeface="Arial" panose="020B0604020202020204" pitchFamily="34" charset="0"/>
              <a:buChar char="•"/>
            </a:pPr>
            <a:r>
              <a:rPr lang="en-US" dirty="0"/>
              <a:t>Integrity is standing for something. ... </a:t>
            </a:r>
          </a:p>
          <a:p>
            <a:pPr>
              <a:buFont typeface="Arial" panose="020B0604020202020204" pitchFamily="34" charset="0"/>
              <a:buChar char="•"/>
            </a:pPr>
            <a:r>
              <a:rPr lang="en-US" dirty="0"/>
              <a:t>Integrity as purpose. ... </a:t>
            </a:r>
          </a:p>
          <a:p>
            <a:pPr>
              <a:buFont typeface="Arial" panose="020B0604020202020204" pitchFamily="34" charset="0"/>
              <a:buChar char="•"/>
            </a:pPr>
            <a:r>
              <a:rPr lang="en-US" dirty="0"/>
              <a:t>Personal integrity. ... </a:t>
            </a:r>
          </a:p>
          <a:p>
            <a:pPr>
              <a:buFont typeface="Arial" panose="020B0604020202020204" pitchFamily="34" charset="0"/>
              <a:buChar char="•"/>
            </a:pPr>
            <a:r>
              <a:rPr lang="en-US" dirty="0"/>
              <a:t>Professional integrity. ... </a:t>
            </a:r>
          </a:p>
          <a:p>
            <a:pPr>
              <a:buFont typeface="Arial" panose="020B0604020202020204" pitchFamily="34" charset="0"/>
              <a:buChar char="•"/>
            </a:pPr>
            <a:r>
              <a:rPr lang="en-US" dirty="0"/>
              <a:t>Institutional integrity.</a:t>
            </a:r>
          </a:p>
          <a:p>
            <a:endParaRPr lang="en-US" dirty="0"/>
          </a:p>
        </p:txBody>
      </p:sp>
      <p:sp>
        <p:nvSpPr>
          <p:cNvPr id="4" name="Date Placeholder 3">
            <a:extLst>
              <a:ext uri="{FF2B5EF4-FFF2-40B4-BE49-F238E27FC236}">
                <a16:creationId xmlns:a16="http://schemas.microsoft.com/office/drawing/2014/main" id="{80EF8078-1150-4624-624F-A5468E9F95C7}"/>
              </a:ext>
            </a:extLst>
          </p:cNvPr>
          <p:cNvSpPr>
            <a:spLocks noGrp="1"/>
          </p:cNvSpPr>
          <p:nvPr>
            <p:ph type="dt" sz="half" idx="10"/>
          </p:nvPr>
        </p:nvSpPr>
        <p:spPr/>
        <p:txBody>
          <a:bodyPr/>
          <a:lstStyle/>
          <a:p>
            <a:fld id="{F1DC5FA6-5C38-4825-AC34-AA18D41FA89E}" type="datetime1">
              <a:rPr lang="en-US" smtClean="0"/>
              <a:t>05-Aug-25</a:t>
            </a:fld>
            <a:endParaRPr lang="en-US"/>
          </a:p>
        </p:txBody>
      </p:sp>
      <p:sp>
        <p:nvSpPr>
          <p:cNvPr id="5" name="Slide Number Placeholder 4">
            <a:extLst>
              <a:ext uri="{FF2B5EF4-FFF2-40B4-BE49-F238E27FC236}">
                <a16:creationId xmlns:a16="http://schemas.microsoft.com/office/drawing/2014/main" id="{EB82074D-D558-1839-3357-1F6A7FD1D8B2}"/>
              </a:ext>
            </a:extLst>
          </p:cNvPr>
          <p:cNvSpPr>
            <a:spLocks noGrp="1"/>
          </p:cNvSpPr>
          <p:nvPr>
            <p:ph type="sldNum" sz="quarter" idx="12"/>
          </p:nvPr>
        </p:nvSpPr>
        <p:spPr/>
        <p:txBody>
          <a:bodyPr/>
          <a:lstStyle/>
          <a:p>
            <a:fld id="{418E424D-5075-4224-8131-82619CE12B18}" type="slidenum">
              <a:rPr lang="en-US" smtClean="0"/>
              <a:t>19</a:t>
            </a:fld>
            <a:endParaRPr lang="en-US"/>
          </a:p>
        </p:txBody>
      </p:sp>
    </p:spTree>
    <p:extLst>
      <p:ext uri="{BB962C8B-B14F-4D97-AF65-F5344CB8AC3E}">
        <p14:creationId xmlns:p14="http://schemas.microsoft.com/office/powerpoint/2010/main" val="13060856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8F56B-DAA8-D6EF-6FA9-275A749477FF}"/>
              </a:ext>
            </a:extLst>
          </p:cNvPr>
          <p:cNvSpPr>
            <a:spLocks noGrp="1"/>
          </p:cNvSpPr>
          <p:nvPr>
            <p:ph type="title"/>
          </p:nvPr>
        </p:nvSpPr>
        <p:spPr/>
        <p:txBody>
          <a:bodyPr>
            <a:normAutofit/>
          </a:bodyPr>
          <a:lstStyle/>
          <a:p>
            <a:pPr algn="ctr"/>
            <a:r>
              <a:rPr lang="en-US" sz="3200" b="1" dirty="0">
                <a:solidFill>
                  <a:srgbClr val="7030A0"/>
                </a:solidFill>
                <a:highlight>
                  <a:srgbClr val="FFFF00"/>
                </a:highlight>
                <a:latin typeface="+mn-lt"/>
                <a:cs typeface="Times New Roman" panose="02020603050405020304" pitchFamily="18" charset="0"/>
              </a:rPr>
              <a:t>What is Ethics?</a:t>
            </a:r>
            <a:br>
              <a:rPr lang="en-US" sz="3200" b="1" dirty="0">
                <a:solidFill>
                  <a:srgbClr val="7030A0"/>
                </a:solidFill>
                <a:latin typeface="+mn-lt"/>
              </a:rPr>
            </a:br>
            <a:endParaRPr lang="en-US" sz="3200" b="1" dirty="0">
              <a:solidFill>
                <a:srgbClr val="7030A0"/>
              </a:solidFill>
              <a:latin typeface="+mn-lt"/>
            </a:endParaRPr>
          </a:p>
        </p:txBody>
      </p:sp>
      <p:sp>
        <p:nvSpPr>
          <p:cNvPr id="3" name="Content Placeholder 2">
            <a:extLst>
              <a:ext uri="{FF2B5EF4-FFF2-40B4-BE49-F238E27FC236}">
                <a16:creationId xmlns:a16="http://schemas.microsoft.com/office/drawing/2014/main" id="{371B4952-3E9B-7A83-4EA4-0068E8307C8F}"/>
              </a:ext>
            </a:extLst>
          </p:cNvPr>
          <p:cNvSpPr>
            <a:spLocks noGrp="1"/>
          </p:cNvSpPr>
          <p:nvPr>
            <p:ph idx="1"/>
          </p:nvPr>
        </p:nvSpPr>
        <p:spPr/>
        <p:txBody>
          <a:bodyPr/>
          <a:lstStyle/>
          <a:p>
            <a:pPr algn="just"/>
            <a:r>
              <a:rPr lang="en-US" dirty="0"/>
              <a:t>Derived from the Greek word “ethos”, which means “way of living”, ethics is a branch of philosophy that is concerned with human conduct, more specifically the behavior of individuals in society.</a:t>
            </a:r>
          </a:p>
          <a:p>
            <a:pPr algn="just"/>
            <a:r>
              <a:rPr lang="en-US" dirty="0"/>
              <a:t>Ethics examines the rational justification for our moral judgments; </a:t>
            </a:r>
          </a:p>
          <a:p>
            <a:pPr algn="just"/>
            <a:r>
              <a:rPr lang="en-US" dirty="0"/>
              <a:t> It studies what is morally right or wrong, just or unjust.</a:t>
            </a:r>
          </a:p>
          <a:p>
            <a:endParaRPr lang="en-US" dirty="0"/>
          </a:p>
        </p:txBody>
      </p:sp>
      <p:sp>
        <p:nvSpPr>
          <p:cNvPr id="4" name="Date Placeholder 3">
            <a:extLst>
              <a:ext uri="{FF2B5EF4-FFF2-40B4-BE49-F238E27FC236}">
                <a16:creationId xmlns:a16="http://schemas.microsoft.com/office/drawing/2014/main" id="{5516ED48-0762-74E0-86AB-D9F08F1E0ED6}"/>
              </a:ext>
            </a:extLst>
          </p:cNvPr>
          <p:cNvSpPr>
            <a:spLocks noGrp="1"/>
          </p:cNvSpPr>
          <p:nvPr>
            <p:ph type="dt" sz="half" idx="10"/>
          </p:nvPr>
        </p:nvSpPr>
        <p:spPr/>
        <p:txBody>
          <a:bodyPr/>
          <a:lstStyle/>
          <a:p>
            <a:fld id="{2D493C12-5005-43A9-B7D6-72A1DB825FAB}" type="datetime1">
              <a:rPr lang="en-US" smtClean="0"/>
              <a:t>05-Aug-25</a:t>
            </a:fld>
            <a:endParaRPr lang="en-US"/>
          </a:p>
        </p:txBody>
      </p:sp>
      <p:sp>
        <p:nvSpPr>
          <p:cNvPr id="5" name="Slide Number Placeholder 4">
            <a:extLst>
              <a:ext uri="{FF2B5EF4-FFF2-40B4-BE49-F238E27FC236}">
                <a16:creationId xmlns:a16="http://schemas.microsoft.com/office/drawing/2014/main" id="{4A57B5CF-CB32-8042-5031-041848157564}"/>
              </a:ext>
            </a:extLst>
          </p:cNvPr>
          <p:cNvSpPr>
            <a:spLocks noGrp="1"/>
          </p:cNvSpPr>
          <p:nvPr>
            <p:ph type="sldNum" sz="quarter" idx="12"/>
          </p:nvPr>
        </p:nvSpPr>
        <p:spPr/>
        <p:txBody>
          <a:bodyPr/>
          <a:lstStyle/>
          <a:p>
            <a:fld id="{418E424D-5075-4224-8131-82619CE12B18}" type="slidenum">
              <a:rPr lang="en-US" smtClean="0"/>
              <a:t>2</a:t>
            </a:fld>
            <a:endParaRPr lang="en-US"/>
          </a:p>
        </p:txBody>
      </p:sp>
    </p:spTree>
    <p:extLst>
      <p:ext uri="{BB962C8B-B14F-4D97-AF65-F5344CB8AC3E}">
        <p14:creationId xmlns:p14="http://schemas.microsoft.com/office/powerpoint/2010/main" val="29241378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054CFE-4D21-65FD-AC79-76997017D28B}"/>
              </a:ext>
            </a:extLst>
          </p:cNvPr>
          <p:cNvSpPr>
            <a:spLocks noGrp="1"/>
          </p:cNvSpPr>
          <p:nvPr>
            <p:ph idx="1"/>
          </p:nvPr>
        </p:nvSpPr>
        <p:spPr>
          <a:xfrm>
            <a:off x="838200" y="839469"/>
            <a:ext cx="10515600" cy="5699443"/>
          </a:xfrm>
        </p:spPr>
        <p:txBody>
          <a:bodyPr>
            <a:normAutofit fontScale="92500" lnSpcReduction="10000"/>
          </a:bodyPr>
          <a:lstStyle/>
          <a:p>
            <a:r>
              <a:rPr lang="en-US" b="1" dirty="0">
                <a:solidFill>
                  <a:srgbClr val="7030A0"/>
                </a:solidFill>
                <a:effectLst/>
                <a:highlight>
                  <a:srgbClr val="FFFF00"/>
                </a:highlight>
              </a:rPr>
              <a:t>What is work ethic?</a:t>
            </a:r>
          </a:p>
          <a:p>
            <a:pPr algn="just"/>
            <a:r>
              <a:rPr lang="en-US" dirty="0">
                <a:effectLst/>
              </a:rPr>
              <a:t>The concept of work ethic involves a set of principles, values, and beliefs that influence how individuals behave and make decisions in their professional lives. It directly affects productivity, job satisfaction, and the overall reputation of a company.</a:t>
            </a:r>
          </a:p>
          <a:p>
            <a:pPr algn="just"/>
            <a:r>
              <a:rPr lang="en-US" dirty="0">
                <a:effectLst/>
              </a:rPr>
              <a:t>According to a recent survey conducted by </a:t>
            </a:r>
            <a:r>
              <a:rPr lang="en-US" dirty="0" err="1">
                <a:effectLst/>
              </a:rPr>
              <a:t>ZipDo</a:t>
            </a:r>
            <a:r>
              <a:rPr lang="en-US" dirty="0">
                <a:effectLst/>
              </a:rPr>
              <a:t>, an astonishing 83% of employees view work ethic as a </a:t>
            </a:r>
            <a:r>
              <a:rPr lang="en-US" dirty="0">
                <a:effectLst/>
                <a:hlinkClick r:id="rId2"/>
              </a:rPr>
              <a:t>highly important trait</a:t>
            </a:r>
            <a:r>
              <a:rPr lang="en-US" dirty="0">
                <a:effectLst/>
              </a:rPr>
              <a:t> in their coworkers. This data highlights the significance of work ethic in today’s work environment.</a:t>
            </a:r>
          </a:p>
          <a:p>
            <a:pPr algn="just"/>
            <a:r>
              <a:rPr lang="en-US" dirty="0"/>
              <a:t>*https://zipdo.co/</a:t>
            </a:r>
          </a:p>
          <a:p>
            <a:pPr algn="just"/>
            <a:r>
              <a:rPr lang="en-US" b="1" dirty="0" err="1"/>
              <a:t>ZipDo</a:t>
            </a:r>
            <a:r>
              <a:rPr lang="en-US" b="1" dirty="0"/>
              <a:t> | Meeting Operating System</a:t>
            </a:r>
          </a:p>
          <a:p>
            <a:pPr marL="0" indent="0" algn="just">
              <a:buNone/>
            </a:pPr>
            <a:r>
              <a:rPr lang="en-US" i="1" dirty="0" err="1"/>
              <a:t>ZipDo</a:t>
            </a:r>
            <a:r>
              <a:rPr lang="en-US" dirty="0"/>
              <a:t> is a meeting management and productivity software that enables teams to reduce the time they spend in meetings by following a repeatable process that ...</a:t>
            </a:r>
          </a:p>
        </p:txBody>
      </p:sp>
      <p:sp>
        <p:nvSpPr>
          <p:cNvPr id="4" name="Date Placeholder 3">
            <a:extLst>
              <a:ext uri="{FF2B5EF4-FFF2-40B4-BE49-F238E27FC236}">
                <a16:creationId xmlns:a16="http://schemas.microsoft.com/office/drawing/2014/main" id="{A5DA6A19-02F1-B563-CC6A-BBB3A8EE47CA}"/>
              </a:ext>
            </a:extLst>
          </p:cNvPr>
          <p:cNvSpPr>
            <a:spLocks noGrp="1"/>
          </p:cNvSpPr>
          <p:nvPr>
            <p:ph type="dt" sz="half" idx="10"/>
          </p:nvPr>
        </p:nvSpPr>
        <p:spPr/>
        <p:txBody>
          <a:bodyPr/>
          <a:lstStyle/>
          <a:p>
            <a:fld id="{FBFA2643-4CDD-4BD1-A509-DE7E2EA53079}" type="datetime1">
              <a:rPr lang="en-US" smtClean="0"/>
              <a:t>05-Aug-25</a:t>
            </a:fld>
            <a:endParaRPr lang="en-US"/>
          </a:p>
        </p:txBody>
      </p:sp>
      <p:sp>
        <p:nvSpPr>
          <p:cNvPr id="5" name="Slide Number Placeholder 4">
            <a:extLst>
              <a:ext uri="{FF2B5EF4-FFF2-40B4-BE49-F238E27FC236}">
                <a16:creationId xmlns:a16="http://schemas.microsoft.com/office/drawing/2014/main" id="{86274101-4EF0-1661-2D8C-D0EBF5B3A437}"/>
              </a:ext>
            </a:extLst>
          </p:cNvPr>
          <p:cNvSpPr>
            <a:spLocks noGrp="1"/>
          </p:cNvSpPr>
          <p:nvPr>
            <p:ph type="sldNum" sz="quarter" idx="12"/>
          </p:nvPr>
        </p:nvSpPr>
        <p:spPr/>
        <p:txBody>
          <a:bodyPr/>
          <a:lstStyle/>
          <a:p>
            <a:fld id="{418E424D-5075-4224-8131-82619CE12B18}" type="slidenum">
              <a:rPr lang="en-US" smtClean="0"/>
              <a:t>20</a:t>
            </a:fld>
            <a:endParaRPr lang="en-US"/>
          </a:p>
        </p:txBody>
      </p:sp>
    </p:spTree>
    <p:extLst>
      <p:ext uri="{BB962C8B-B14F-4D97-AF65-F5344CB8AC3E}">
        <p14:creationId xmlns:p14="http://schemas.microsoft.com/office/powerpoint/2010/main" val="2157771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4F8A-E088-5131-371B-4F8EE96FFD41}"/>
              </a:ext>
            </a:extLst>
          </p:cNvPr>
          <p:cNvSpPr>
            <a:spLocks noGrp="1"/>
          </p:cNvSpPr>
          <p:nvPr>
            <p:ph type="title"/>
          </p:nvPr>
        </p:nvSpPr>
        <p:spPr>
          <a:xfrm>
            <a:off x="838200" y="365125"/>
            <a:ext cx="10515600" cy="884555"/>
          </a:xfrm>
        </p:spPr>
        <p:txBody>
          <a:bodyPr>
            <a:normAutofit/>
          </a:bodyPr>
          <a:lstStyle/>
          <a:p>
            <a:pPr algn="ctr"/>
            <a:r>
              <a:rPr lang="en-US" sz="3600" b="1" dirty="0">
                <a:solidFill>
                  <a:srgbClr val="7030A0"/>
                </a:solidFill>
                <a:effectLst/>
                <a:highlight>
                  <a:srgbClr val="FFFF00"/>
                </a:highlight>
              </a:rPr>
              <a:t>The 5 pillars of work ethics</a:t>
            </a:r>
            <a:endParaRPr lang="en-US" dirty="0">
              <a:highlight>
                <a:srgbClr val="FFFF00"/>
              </a:highlight>
            </a:endParaRPr>
          </a:p>
        </p:txBody>
      </p:sp>
      <p:sp>
        <p:nvSpPr>
          <p:cNvPr id="3" name="Content Placeholder 2">
            <a:extLst>
              <a:ext uri="{FF2B5EF4-FFF2-40B4-BE49-F238E27FC236}">
                <a16:creationId xmlns:a16="http://schemas.microsoft.com/office/drawing/2014/main" id="{C3794FDE-4094-9E0C-27A4-79EAAA741343}"/>
              </a:ext>
            </a:extLst>
          </p:cNvPr>
          <p:cNvSpPr>
            <a:spLocks noGrp="1"/>
          </p:cNvSpPr>
          <p:nvPr>
            <p:ph idx="1"/>
          </p:nvPr>
        </p:nvSpPr>
        <p:spPr>
          <a:xfrm>
            <a:off x="838200" y="1327784"/>
            <a:ext cx="10515600" cy="4554855"/>
          </a:xfrm>
        </p:spPr>
        <p:txBody>
          <a:bodyPr>
            <a:normAutofit fontScale="85000" lnSpcReduction="20000"/>
          </a:bodyPr>
          <a:lstStyle/>
          <a:p>
            <a:pPr marL="0" indent="0">
              <a:buNone/>
            </a:pPr>
            <a:r>
              <a:rPr lang="en-US" b="1" dirty="0">
                <a:effectLst/>
              </a:rPr>
              <a:t>1. Integrity</a:t>
            </a:r>
          </a:p>
          <a:p>
            <a:r>
              <a:rPr lang="en-US" dirty="0">
                <a:effectLst/>
              </a:rPr>
              <a:t>This involves being honest, ethical, and reliable in all professional dealings. It’s about doing the right thing, even when no one is watching.</a:t>
            </a:r>
          </a:p>
          <a:p>
            <a:r>
              <a:rPr lang="en-US" b="1" dirty="0">
                <a:effectLst/>
              </a:rPr>
              <a:t>How to achieve it:</a:t>
            </a:r>
            <a:r>
              <a:rPr lang="en-US" dirty="0">
                <a:effectLst/>
              </a:rPr>
              <a:t> Be honest and ethical in all your dealings. Keep your promises and be reliable.</a:t>
            </a:r>
          </a:p>
          <a:p>
            <a:pPr marL="0" indent="0">
              <a:buNone/>
            </a:pPr>
            <a:r>
              <a:rPr lang="en-US" b="1" dirty="0">
                <a:effectLst/>
              </a:rPr>
              <a:t>2. Responsibility</a:t>
            </a:r>
          </a:p>
          <a:p>
            <a:r>
              <a:rPr lang="en-US" dirty="0">
                <a:effectLst/>
              </a:rPr>
              <a:t>This involves taking ownership of one’s actions and decisions and being accountable for the outcomes.</a:t>
            </a:r>
          </a:p>
          <a:p>
            <a:r>
              <a:rPr lang="en-US" b="1" dirty="0">
                <a:effectLst/>
              </a:rPr>
              <a:t>How to achieve it:</a:t>
            </a:r>
            <a:r>
              <a:rPr lang="en-US" dirty="0">
                <a:effectLst/>
              </a:rPr>
              <a:t> Take ownership of your actions and decisions. Be accountable for the outcomes.</a:t>
            </a:r>
          </a:p>
          <a:p>
            <a:pPr marL="0" indent="0">
              <a:buNone/>
            </a:pPr>
            <a:r>
              <a:rPr lang="en-US" b="1" dirty="0">
                <a:effectLst/>
              </a:rPr>
              <a:t>3. Quality</a:t>
            </a:r>
          </a:p>
          <a:p>
            <a:r>
              <a:rPr lang="en-US" dirty="0">
                <a:effectLst/>
              </a:rPr>
              <a:t>This involves striving for excellence and taking pride in one’s work.</a:t>
            </a:r>
          </a:p>
          <a:p>
            <a:r>
              <a:rPr lang="en-US" b="1" dirty="0">
                <a:effectLst/>
              </a:rPr>
              <a:t>How to achieve it:</a:t>
            </a:r>
            <a:r>
              <a:rPr lang="en-US" dirty="0">
                <a:effectLst/>
              </a:rPr>
              <a:t> Strive for excellence in your work. Take pride in what you do.</a:t>
            </a:r>
          </a:p>
          <a:p>
            <a:endParaRPr lang="en-US" dirty="0">
              <a:effectLst/>
            </a:endParaRPr>
          </a:p>
          <a:p>
            <a:pPr marL="0" indent="0">
              <a:buNone/>
            </a:pPr>
            <a:endParaRPr lang="en-US" dirty="0"/>
          </a:p>
        </p:txBody>
      </p:sp>
      <p:sp>
        <p:nvSpPr>
          <p:cNvPr id="4" name="Date Placeholder 3">
            <a:extLst>
              <a:ext uri="{FF2B5EF4-FFF2-40B4-BE49-F238E27FC236}">
                <a16:creationId xmlns:a16="http://schemas.microsoft.com/office/drawing/2014/main" id="{48E75D93-02F0-0A52-7992-08E9AE446064}"/>
              </a:ext>
            </a:extLst>
          </p:cNvPr>
          <p:cNvSpPr>
            <a:spLocks noGrp="1"/>
          </p:cNvSpPr>
          <p:nvPr>
            <p:ph type="dt" sz="half" idx="10"/>
          </p:nvPr>
        </p:nvSpPr>
        <p:spPr/>
        <p:txBody>
          <a:bodyPr/>
          <a:lstStyle/>
          <a:p>
            <a:fld id="{87EEBE4E-ED57-4208-96C6-89C57ACD2A6B}" type="datetime1">
              <a:rPr lang="en-US" smtClean="0"/>
              <a:t>05-Aug-25</a:t>
            </a:fld>
            <a:endParaRPr lang="en-US"/>
          </a:p>
        </p:txBody>
      </p:sp>
      <p:sp>
        <p:nvSpPr>
          <p:cNvPr id="5" name="Slide Number Placeholder 4">
            <a:extLst>
              <a:ext uri="{FF2B5EF4-FFF2-40B4-BE49-F238E27FC236}">
                <a16:creationId xmlns:a16="http://schemas.microsoft.com/office/drawing/2014/main" id="{2D38DD72-D2EC-5407-C8D0-06BBED4B1DB8}"/>
              </a:ext>
            </a:extLst>
          </p:cNvPr>
          <p:cNvSpPr>
            <a:spLocks noGrp="1"/>
          </p:cNvSpPr>
          <p:nvPr>
            <p:ph type="sldNum" sz="quarter" idx="12"/>
          </p:nvPr>
        </p:nvSpPr>
        <p:spPr/>
        <p:txBody>
          <a:bodyPr/>
          <a:lstStyle/>
          <a:p>
            <a:fld id="{418E424D-5075-4224-8131-82619CE12B18}" type="slidenum">
              <a:rPr lang="en-US" smtClean="0"/>
              <a:t>21</a:t>
            </a:fld>
            <a:endParaRPr lang="en-US"/>
          </a:p>
        </p:txBody>
      </p:sp>
    </p:spTree>
    <p:extLst>
      <p:ext uri="{BB962C8B-B14F-4D97-AF65-F5344CB8AC3E}">
        <p14:creationId xmlns:p14="http://schemas.microsoft.com/office/powerpoint/2010/main" val="7039269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4867BB0-5639-4836-4DA5-EDCA300E1713}"/>
              </a:ext>
            </a:extLst>
          </p:cNvPr>
          <p:cNvSpPr>
            <a:spLocks noGrp="1"/>
          </p:cNvSpPr>
          <p:nvPr>
            <p:ph type="dt" sz="half" idx="10"/>
          </p:nvPr>
        </p:nvSpPr>
        <p:spPr/>
        <p:txBody>
          <a:bodyPr/>
          <a:lstStyle/>
          <a:p>
            <a:fld id="{AD668346-5046-4449-A273-74E7065AB8F4}" type="datetime1">
              <a:rPr lang="en-US" smtClean="0"/>
              <a:t>05-Aug-25</a:t>
            </a:fld>
            <a:endParaRPr lang="en-US"/>
          </a:p>
        </p:txBody>
      </p:sp>
      <p:sp>
        <p:nvSpPr>
          <p:cNvPr id="6" name="TextBox 5">
            <a:extLst>
              <a:ext uri="{FF2B5EF4-FFF2-40B4-BE49-F238E27FC236}">
                <a16:creationId xmlns:a16="http://schemas.microsoft.com/office/drawing/2014/main" id="{4C7B6952-26A2-2A87-A3EE-373E68010DF1}"/>
              </a:ext>
            </a:extLst>
          </p:cNvPr>
          <p:cNvSpPr txBox="1"/>
          <p:nvPr/>
        </p:nvSpPr>
        <p:spPr>
          <a:xfrm>
            <a:off x="1391920" y="1997839"/>
            <a:ext cx="9652000" cy="2246769"/>
          </a:xfrm>
          <a:prstGeom prst="rect">
            <a:avLst/>
          </a:prstGeom>
          <a:noFill/>
        </p:spPr>
        <p:txBody>
          <a:bodyPr wrap="square">
            <a:spAutoFit/>
          </a:bodyPr>
          <a:lstStyle/>
          <a:p>
            <a:pPr algn="just"/>
            <a:r>
              <a:rPr lang="en-US" b="1" dirty="0">
                <a:effectLst/>
              </a:rPr>
              <a:t>4. </a:t>
            </a:r>
            <a:r>
              <a:rPr lang="en-US" sz="2000" b="1" dirty="0">
                <a:effectLst/>
              </a:rPr>
              <a:t>Discipline</a:t>
            </a:r>
          </a:p>
          <a:p>
            <a:pPr algn="just"/>
            <a:r>
              <a:rPr lang="en-US" sz="2000" dirty="0">
                <a:effectLst/>
              </a:rPr>
              <a:t>This involves showing commitment, perseverance, and self-control in achieving one’s goals.</a:t>
            </a:r>
          </a:p>
          <a:p>
            <a:pPr algn="just"/>
            <a:r>
              <a:rPr lang="en-US" sz="2000" b="1" dirty="0">
                <a:effectLst/>
              </a:rPr>
              <a:t>How to achieve it:</a:t>
            </a:r>
            <a:r>
              <a:rPr lang="en-US" sz="2000" dirty="0">
                <a:effectLst/>
              </a:rPr>
              <a:t> Show commitment and perseverance in achieving your goals. Exercise self-control.</a:t>
            </a:r>
          </a:p>
          <a:p>
            <a:pPr algn="just"/>
            <a:r>
              <a:rPr lang="en-US" sz="2000" b="1" dirty="0">
                <a:effectLst/>
              </a:rPr>
              <a:t>5. Teamwork</a:t>
            </a:r>
          </a:p>
          <a:p>
            <a:pPr algn="just"/>
            <a:r>
              <a:rPr lang="en-US" sz="2000" dirty="0">
                <a:effectLst/>
              </a:rPr>
              <a:t>This involves working effectively with others to achieve common goals.</a:t>
            </a:r>
          </a:p>
          <a:p>
            <a:pPr algn="just"/>
            <a:r>
              <a:rPr lang="en-US" sz="2000" b="1" dirty="0">
                <a:effectLst/>
              </a:rPr>
              <a:t>How to achieve it:</a:t>
            </a:r>
            <a:r>
              <a:rPr lang="en-US" sz="2000" dirty="0">
                <a:effectLst/>
              </a:rPr>
              <a:t> Work effectively with others. Be cooperative and supportive.</a:t>
            </a:r>
          </a:p>
        </p:txBody>
      </p:sp>
      <p:sp>
        <p:nvSpPr>
          <p:cNvPr id="2" name="Slide Number Placeholder 1">
            <a:extLst>
              <a:ext uri="{FF2B5EF4-FFF2-40B4-BE49-F238E27FC236}">
                <a16:creationId xmlns:a16="http://schemas.microsoft.com/office/drawing/2014/main" id="{7004252E-17C7-959B-8FFB-EB59093C45D4}"/>
              </a:ext>
            </a:extLst>
          </p:cNvPr>
          <p:cNvSpPr>
            <a:spLocks noGrp="1"/>
          </p:cNvSpPr>
          <p:nvPr>
            <p:ph type="sldNum" sz="quarter" idx="12"/>
          </p:nvPr>
        </p:nvSpPr>
        <p:spPr/>
        <p:txBody>
          <a:bodyPr/>
          <a:lstStyle/>
          <a:p>
            <a:fld id="{418E424D-5075-4224-8131-82619CE12B18}" type="slidenum">
              <a:rPr lang="en-US" smtClean="0"/>
              <a:t>22</a:t>
            </a:fld>
            <a:endParaRPr lang="en-US"/>
          </a:p>
        </p:txBody>
      </p:sp>
    </p:spTree>
    <p:extLst>
      <p:ext uri="{BB962C8B-B14F-4D97-AF65-F5344CB8AC3E}">
        <p14:creationId xmlns:p14="http://schemas.microsoft.com/office/powerpoint/2010/main" val="1154428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86948-1AA0-5070-B5FB-A7A9DB0D8F61}"/>
              </a:ext>
            </a:extLst>
          </p:cNvPr>
          <p:cNvSpPr>
            <a:spLocks noGrp="1"/>
          </p:cNvSpPr>
          <p:nvPr>
            <p:ph type="title"/>
          </p:nvPr>
        </p:nvSpPr>
        <p:spPr/>
        <p:txBody>
          <a:bodyPr>
            <a:normAutofit/>
          </a:bodyPr>
          <a:lstStyle/>
          <a:p>
            <a:pPr algn="ctr"/>
            <a:r>
              <a:rPr lang="en-US" sz="3200" b="1" dirty="0">
                <a:solidFill>
                  <a:srgbClr val="7030A0"/>
                </a:solidFill>
                <a:highlight>
                  <a:srgbClr val="FFFF00"/>
                </a:highlight>
                <a:latin typeface="+mn-lt"/>
              </a:rPr>
              <a:t>Engineering Ethics</a:t>
            </a:r>
          </a:p>
        </p:txBody>
      </p:sp>
      <p:sp>
        <p:nvSpPr>
          <p:cNvPr id="3" name="Content Placeholder 2">
            <a:extLst>
              <a:ext uri="{FF2B5EF4-FFF2-40B4-BE49-F238E27FC236}">
                <a16:creationId xmlns:a16="http://schemas.microsoft.com/office/drawing/2014/main" id="{B0EAC231-51EA-4561-CF83-C821A3A73987}"/>
              </a:ext>
            </a:extLst>
          </p:cNvPr>
          <p:cNvSpPr>
            <a:spLocks noGrp="1"/>
          </p:cNvSpPr>
          <p:nvPr>
            <p:ph idx="1"/>
          </p:nvPr>
        </p:nvSpPr>
        <p:spPr>
          <a:xfrm>
            <a:off x="508000" y="2037040"/>
            <a:ext cx="6355080" cy="1781175"/>
          </a:xfrm>
        </p:spPr>
        <p:txBody>
          <a:bodyPr>
            <a:normAutofit fontScale="70000" lnSpcReduction="20000"/>
          </a:bodyPr>
          <a:lstStyle/>
          <a:p>
            <a:pPr algn="just" eaLnBrk="1" hangingPunct="1">
              <a:defRPr/>
            </a:pPr>
            <a:r>
              <a:rPr lang="en-US" sz="3600" b="1" dirty="0">
                <a:effectLst>
                  <a:outerShdw blurRad="38100" dist="38100" dir="2700000" algn="tl">
                    <a:srgbClr val="000000">
                      <a:alpha val="43137"/>
                    </a:srgbClr>
                  </a:outerShdw>
                </a:effectLst>
              </a:rPr>
              <a:t>Engineering Ethics is an activity of </a:t>
            </a:r>
          </a:p>
          <a:p>
            <a:pPr lvl="1" algn="just" eaLnBrk="1" hangingPunct="1">
              <a:defRPr/>
            </a:pPr>
            <a:r>
              <a:rPr lang="en-US" sz="3200" b="1" dirty="0">
                <a:solidFill>
                  <a:srgbClr val="0202BE"/>
                </a:solidFill>
                <a:effectLst>
                  <a:outerShdw blurRad="38100" dist="38100" dir="2700000" algn="tl">
                    <a:srgbClr val="000000">
                      <a:alpha val="43137"/>
                    </a:srgbClr>
                  </a:outerShdw>
                </a:effectLst>
              </a:rPr>
              <a:t>Understanding</a:t>
            </a:r>
            <a:r>
              <a:rPr lang="en-US" sz="3200" b="1" dirty="0">
                <a:effectLst>
                  <a:outerShdw blurRad="38100" dist="38100" dir="2700000" algn="tl">
                    <a:srgbClr val="000000">
                      <a:alpha val="43137"/>
                    </a:srgbClr>
                  </a:outerShdw>
                </a:effectLst>
              </a:rPr>
              <a:t> the moral values that ought to guide the engineering profession</a:t>
            </a:r>
          </a:p>
          <a:p>
            <a:pPr lvl="1" algn="just" eaLnBrk="1" hangingPunct="1">
              <a:defRPr/>
            </a:pPr>
            <a:r>
              <a:rPr lang="en-US" sz="3200" b="1" dirty="0">
                <a:solidFill>
                  <a:srgbClr val="0202BE"/>
                </a:solidFill>
                <a:effectLst>
                  <a:outerShdw blurRad="38100" dist="38100" dir="2700000" algn="tl">
                    <a:srgbClr val="000000">
                      <a:alpha val="43137"/>
                    </a:srgbClr>
                  </a:outerShdw>
                </a:effectLst>
              </a:rPr>
              <a:t>Resolve</a:t>
            </a:r>
            <a:r>
              <a:rPr lang="en-US" sz="3200" b="1" dirty="0">
                <a:effectLst>
                  <a:outerShdw blurRad="38100" dist="38100" dir="2700000" algn="tl">
                    <a:srgbClr val="000000">
                      <a:alpha val="43137"/>
                    </a:srgbClr>
                  </a:outerShdw>
                </a:effectLst>
              </a:rPr>
              <a:t> the moral issues in the profession</a:t>
            </a:r>
          </a:p>
          <a:p>
            <a:pPr lvl="1" algn="just" eaLnBrk="1" hangingPunct="1">
              <a:defRPr/>
            </a:pPr>
            <a:r>
              <a:rPr lang="en-US" sz="3200" b="1" dirty="0">
                <a:solidFill>
                  <a:srgbClr val="0202BE"/>
                </a:solidFill>
                <a:effectLst>
                  <a:outerShdw blurRad="38100" dist="38100" dir="2700000" algn="tl">
                    <a:srgbClr val="000000">
                      <a:alpha val="43137"/>
                    </a:srgbClr>
                  </a:outerShdw>
                </a:effectLst>
              </a:rPr>
              <a:t>Justify</a:t>
            </a:r>
            <a:r>
              <a:rPr lang="en-US" sz="3200" b="1" dirty="0">
                <a:effectLst>
                  <a:outerShdw blurRad="38100" dist="38100" dir="2700000" algn="tl">
                    <a:srgbClr val="000000">
                      <a:alpha val="43137"/>
                    </a:srgbClr>
                  </a:outerShdw>
                </a:effectLst>
              </a:rPr>
              <a:t> the moral judgment concerning the profession. </a:t>
            </a:r>
          </a:p>
        </p:txBody>
      </p:sp>
      <p:sp>
        <p:nvSpPr>
          <p:cNvPr id="4" name="Date Placeholder 3">
            <a:extLst>
              <a:ext uri="{FF2B5EF4-FFF2-40B4-BE49-F238E27FC236}">
                <a16:creationId xmlns:a16="http://schemas.microsoft.com/office/drawing/2014/main" id="{35AE8227-BC4D-9C6D-9622-7AAAC7B79B09}"/>
              </a:ext>
            </a:extLst>
          </p:cNvPr>
          <p:cNvSpPr>
            <a:spLocks noGrp="1"/>
          </p:cNvSpPr>
          <p:nvPr>
            <p:ph type="dt" sz="half" idx="10"/>
          </p:nvPr>
        </p:nvSpPr>
        <p:spPr/>
        <p:txBody>
          <a:bodyPr/>
          <a:lstStyle/>
          <a:p>
            <a:fld id="{3CE2A49A-D860-40E1-8576-7D5884E572B8}" type="datetime1">
              <a:rPr lang="en-US" smtClean="0"/>
              <a:t>05-Aug-25</a:t>
            </a:fld>
            <a:endParaRPr lang="en-US"/>
          </a:p>
        </p:txBody>
      </p:sp>
      <p:pic>
        <p:nvPicPr>
          <p:cNvPr id="5" name="Picture 4">
            <a:extLst>
              <a:ext uri="{FF2B5EF4-FFF2-40B4-BE49-F238E27FC236}">
                <a16:creationId xmlns:a16="http://schemas.microsoft.com/office/drawing/2014/main" id="{039DA203-BE85-2902-26A0-5A95A75D5CD2}"/>
              </a:ext>
            </a:extLst>
          </p:cNvPr>
          <p:cNvPicPr>
            <a:picLocks noChangeAspect="1"/>
          </p:cNvPicPr>
          <p:nvPr/>
        </p:nvPicPr>
        <p:blipFill>
          <a:blip r:embed="rId2"/>
          <a:stretch>
            <a:fillRect/>
          </a:stretch>
        </p:blipFill>
        <p:spPr>
          <a:xfrm>
            <a:off x="6259064" y="3944561"/>
            <a:ext cx="5419856" cy="2743438"/>
          </a:xfrm>
          <a:prstGeom prst="rect">
            <a:avLst/>
          </a:prstGeom>
        </p:spPr>
      </p:pic>
      <p:sp>
        <p:nvSpPr>
          <p:cNvPr id="6" name="Slide Number Placeholder 5">
            <a:extLst>
              <a:ext uri="{FF2B5EF4-FFF2-40B4-BE49-F238E27FC236}">
                <a16:creationId xmlns:a16="http://schemas.microsoft.com/office/drawing/2014/main" id="{27B16E3B-BBFE-D1CE-0E99-E6B5C81D1565}"/>
              </a:ext>
            </a:extLst>
          </p:cNvPr>
          <p:cNvSpPr>
            <a:spLocks noGrp="1"/>
          </p:cNvSpPr>
          <p:nvPr>
            <p:ph type="sldNum" sz="quarter" idx="12"/>
          </p:nvPr>
        </p:nvSpPr>
        <p:spPr/>
        <p:txBody>
          <a:bodyPr/>
          <a:lstStyle/>
          <a:p>
            <a:fld id="{418E424D-5075-4224-8131-82619CE12B18}" type="slidenum">
              <a:rPr lang="en-US" smtClean="0"/>
              <a:t>23</a:t>
            </a:fld>
            <a:endParaRPr lang="en-US"/>
          </a:p>
        </p:txBody>
      </p:sp>
    </p:spTree>
    <p:extLst>
      <p:ext uri="{BB962C8B-B14F-4D97-AF65-F5344CB8AC3E}">
        <p14:creationId xmlns:p14="http://schemas.microsoft.com/office/powerpoint/2010/main" val="8694446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8D8CB-86D5-9297-39EB-C21A96FD007F}"/>
              </a:ext>
            </a:extLst>
          </p:cNvPr>
          <p:cNvSpPr>
            <a:spLocks noGrp="1"/>
          </p:cNvSpPr>
          <p:nvPr>
            <p:ph type="title"/>
          </p:nvPr>
        </p:nvSpPr>
        <p:spPr>
          <a:xfrm>
            <a:off x="838200" y="365125"/>
            <a:ext cx="10515600" cy="600075"/>
          </a:xfrm>
        </p:spPr>
        <p:txBody>
          <a:bodyPr>
            <a:normAutofit/>
          </a:bodyPr>
          <a:lstStyle/>
          <a:p>
            <a:pPr algn="ctr"/>
            <a:r>
              <a:rPr lang="en-US" sz="3200" b="1" dirty="0">
                <a:solidFill>
                  <a:srgbClr val="7030A0"/>
                </a:solidFill>
                <a:highlight>
                  <a:srgbClr val="FFFF00"/>
                </a:highlight>
              </a:rPr>
              <a:t>Civic virtue</a:t>
            </a:r>
          </a:p>
        </p:txBody>
      </p:sp>
      <p:sp>
        <p:nvSpPr>
          <p:cNvPr id="3" name="Content Placeholder 2">
            <a:extLst>
              <a:ext uri="{FF2B5EF4-FFF2-40B4-BE49-F238E27FC236}">
                <a16:creationId xmlns:a16="http://schemas.microsoft.com/office/drawing/2014/main" id="{5934A7AE-D238-29EF-4437-26B72CBBFE08}"/>
              </a:ext>
            </a:extLst>
          </p:cNvPr>
          <p:cNvSpPr>
            <a:spLocks noGrp="1"/>
          </p:cNvSpPr>
          <p:nvPr>
            <p:ph idx="1"/>
          </p:nvPr>
        </p:nvSpPr>
        <p:spPr>
          <a:xfrm>
            <a:off x="838200" y="1402080"/>
            <a:ext cx="10515600" cy="4774883"/>
          </a:xfrm>
        </p:spPr>
        <p:txBody>
          <a:bodyPr/>
          <a:lstStyle/>
          <a:p>
            <a:pPr algn="just"/>
            <a:r>
              <a:rPr lang="en-US" dirty="0"/>
              <a:t>Civic virtue is morality or a standard of righteous behavior in relationship to a citizen's involvement in society. An individual may exhibit civic virtue by voting, volunteering, organizing a book group, or attending a parent-teacher association (PTA) meeting.</a:t>
            </a:r>
          </a:p>
        </p:txBody>
      </p:sp>
      <p:sp>
        <p:nvSpPr>
          <p:cNvPr id="4" name="Date Placeholder 3">
            <a:extLst>
              <a:ext uri="{FF2B5EF4-FFF2-40B4-BE49-F238E27FC236}">
                <a16:creationId xmlns:a16="http://schemas.microsoft.com/office/drawing/2014/main" id="{CADD9CFB-2B97-EC38-38EE-997577F05128}"/>
              </a:ext>
            </a:extLst>
          </p:cNvPr>
          <p:cNvSpPr>
            <a:spLocks noGrp="1"/>
          </p:cNvSpPr>
          <p:nvPr>
            <p:ph type="dt" sz="half" idx="10"/>
          </p:nvPr>
        </p:nvSpPr>
        <p:spPr/>
        <p:txBody>
          <a:bodyPr/>
          <a:lstStyle/>
          <a:p>
            <a:fld id="{C9C4ED87-8F8D-486B-8C40-33E067BEE963}" type="datetime1">
              <a:rPr lang="en-US" smtClean="0"/>
              <a:t>05-Aug-25</a:t>
            </a:fld>
            <a:endParaRPr lang="en-US"/>
          </a:p>
        </p:txBody>
      </p:sp>
      <p:sp>
        <p:nvSpPr>
          <p:cNvPr id="5" name="Slide Number Placeholder 4">
            <a:extLst>
              <a:ext uri="{FF2B5EF4-FFF2-40B4-BE49-F238E27FC236}">
                <a16:creationId xmlns:a16="http://schemas.microsoft.com/office/drawing/2014/main" id="{BD106039-C17F-0FB7-89E4-820FC4F0A360}"/>
              </a:ext>
            </a:extLst>
          </p:cNvPr>
          <p:cNvSpPr>
            <a:spLocks noGrp="1"/>
          </p:cNvSpPr>
          <p:nvPr>
            <p:ph type="sldNum" sz="quarter" idx="12"/>
          </p:nvPr>
        </p:nvSpPr>
        <p:spPr/>
        <p:txBody>
          <a:bodyPr/>
          <a:lstStyle/>
          <a:p>
            <a:fld id="{418E424D-5075-4224-8131-82619CE12B18}" type="slidenum">
              <a:rPr lang="en-US" smtClean="0"/>
              <a:t>24</a:t>
            </a:fld>
            <a:endParaRPr lang="en-US"/>
          </a:p>
        </p:txBody>
      </p:sp>
    </p:spTree>
    <p:extLst>
      <p:ext uri="{BB962C8B-B14F-4D97-AF65-F5344CB8AC3E}">
        <p14:creationId xmlns:p14="http://schemas.microsoft.com/office/powerpoint/2010/main" val="9942650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B4E11F-ED25-6A43-60E3-594DD46A0501}"/>
              </a:ext>
            </a:extLst>
          </p:cNvPr>
          <p:cNvSpPr>
            <a:spLocks noGrp="1"/>
          </p:cNvSpPr>
          <p:nvPr>
            <p:ph idx="1"/>
          </p:nvPr>
        </p:nvSpPr>
        <p:spPr>
          <a:xfrm>
            <a:off x="838200" y="1016000"/>
            <a:ext cx="10515600" cy="5160963"/>
          </a:xfrm>
        </p:spPr>
        <p:txBody>
          <a:bodyPr/>
          <a:lstStyle/>
          <a:p>
            <a:r>
              <a:rPr lang="en-US" b="1" dirty="0">
                <a:highlight>
                  <a:srgbClr val="FFFF00"/>
                </a:highlight>
              </a:rPr>
              <a:t>What Is a Code of Ethics? </a:t>
            </a:r>
          </a:p>
          <a:p>
            <a:r>
              <a:rPr lang="en-US" dirty="0">
                <a:highlight>
                  <a:srgbClr val="FFFF00"/>
                </a:highlight>
              </a:rPr>
              <a:t>A code of ethics is a guide of principles designed to help professionals conduct business honestly and with integrity</a:t>
            </a:r>
            <a:r>
              <a:rPr lang="en-US" dirty="0"/>
              <a:t>. A code of ethics document may outline the mission and values of the business or organization, how professionals are supposed to approach problems, the ethical principles based on the organization's core values, and the standards to which the professional is held. </a:t>
            </a:r>
          </a:p>
          <a:p>
            <a:r>
              <a:rPr lang="en-US" dirty="0"/>
              <a:t>A code of ethics, also referred to as an "ethical code," may encompass areas such as </a:t>
            </a:r>
            <a:r>
              <a:rPr lang="en-US" dirty="0">
                <a:hlinkClick r:id="rId2"/>
              </a:rPr>
              <a:t>business ethics</a:t>
            </a:r>
            <a:r>
              <a:rPr lang="en-US" dirty="0"/>
              <a:t>, a code of professional practice, and an employee code of conduct. </a:t>
            </a:r>
          </a:p>
          <a:p>
            <a:endParaRPr lang="en-US" dirty="0"/>
          </a:p>
        </p:txBody>
      </p:sp>
      <p:sp>
        <p:nvSpPr>
          <p:cNvPr id="4" name="Date Placeholder 3">
            <a:extLst>
              <a:ext uri="{FF2B5EF4-FFF2-40B4-BE49-F238E27FC236}">
                <a16:creationId xmlns:a16="http://schemas.microsoft.com/office/drawing/2014/main" id="{3CC28CB9-B3C5-CFD9-D21A-FC0FECBD480A}"/>
              </a:ext>
            </a:extLst>
          </p:cNvPr>
          <p:cNvSpPr>
            <a:spLocks noGrp="1"/>
          </p:cNvSpPr>
          <p:nvPr>
            <p:ph type="dt" sz="half" idx="10"/>
          </p:nvPr>
        </p:nvSpPr>
        <p:spPr/>
        <p:txBody>
          <a:bodyPr/>
          <a:lstStyle/>
          <a:p>
            <a:fld id="{AFEAED6B-4DFD-4FE8-8B5C-5195C47003DB}" type="datetime1">
              <a:rPr lang="en-US" smtClean="0"/>
              <a:t>05-Aug-25</a:t>
            </a:fld>
            <a:endParaRPr lang="en-US"/>
          </a:p>
        </p:txBody>
      </p:sp>
      <p:sp>
        <p:nvSpPr>
          <p:cNvPr id="2" name="Slide Number Placeholder 1">
            <a:extLst>
              <a:ext uri="{FF2B5EF4-FFF2-40B4-BE49-F238E27FC236}">
                <a16:creationId xmlns:a16="http://schemas.microsoft.com/office/drawing/2014/main" id="{CF9CE22F-B86C-824E-5BEA-2E1F782D6613}"/>
              </a:ext>
            </a:extLst>
          </p:cNvPr>
          <p:cNvSpPr>
            <a:spLocks noGrp="1"/>
          </p:cNvSpPr>
          <p:nvPr>
            <p:ph type="sldNum" sz="quarter" idx="12"/>
          </p:nvPr>
        </p:nvSpPr>
        <p:spPr/>
        <p:txBody>
          <a:bodyPr/>
          <a:lstStyle/>
          <a:p>
            <a:fld id="{418E424D-5075-4224-8131-82619CE12B18}" type="slidenum">
              <a:rPr lang="en-US" smtClean="0"/>
              <a:t>25</a:t>
            </a:fld>
            <a:endParaRPr lang="en-US"/>
          </a:p>
        </p:txBody>
      </p:sp>
    </p:spTree>
    <p:extLst>
      <p:ext uri="{BB962C8B-B14F-4D97-AF65-F5344CB8AC3E}">
        <p14:creationId xmlns:p14="http://schemas.microsoft.com/office/powerpoint/2010/main" val="30654176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324A15-CBD2-F022-E670-AEFB7B14C847}"/>
              </a:ext>
            </a:extLst>
          </p:cNvPr>
          <p:cNvSpPr>
            <a:spLocks noGrp="1"/>
          </p:cNvSpPr>
          <p:nvPr>
            <p:ph idx="1"/>
          </p:nvPr>
        </p:nvSpPr>
        <p:spPr>
          <a:xfrm>
            <a:off x="838200" y="822960"/>
            <a:ext cx="10515600" cy="5354003"/>
          </a:xfrm>
        </p:spPr>
        <p:txBody>
          <a:bodyPr>
            <a:normAutofit fontScale="92500" lnSpcReduction="20000"/>
          </a:bodyPr>
          <a:lstStyle/>
          <a:p>
            <a:r>
              <a:rPr lang="en-US" b="1" dirty="0">
                <a:solidFill>
                  <a:srgbClr val="7030A0"/>
                </a:solidFill>
              </a:rPr>
              <a:t>What Is a Code of Ethics for Teachers?</a:t>
            </a:r>
          </a:p>
          <a:p>
            <a:pPr algn="just"/>
            <a:r>
              <a:rPr lang="en-US" dirty="0"/>
              <a:t>A code of ethics for teachers defines the primary responsibilities of a teacher to their students and the role of the teacher in the student's life. Teachers are required to show impartiality, integrity, and ethical behavior in the classroom.</a:t>
            </a:r>
          </a:p>
          <a:p>
            <a:pPr algn="just"/>
            <a:r>
              <a:rPr lang="en-US" b="1" dirty="0">
                <a:solidFill>
                  <a:srgbClr val="7030A0"/>
                </a:solidFill>
              </a:rPr>
              <a:t>What Is an Example of a Code of Ethics?</a:t>
            </a:r>
          </a:p>
          <a:p>
            <a:pPr algn="just"/>
            <a:r>
              <a:rPr lang="en-US" dirty="0"/>
              <a:t>An example of a code of ethics would be a business that drafts a code outlining all the ways the business should act with honesty and integrity in its day-to-day operations, from how its employees behave and interact with clients, to the types of individuals it does business with, including suppliers and advertising agencies.</a:t>
            </a:r>
          </a:p>
          <a:p>
            <a:pPr algn="just"/>
            <a:r>
              <a:rPr lang="en-US" b="1" dirty="0">
                <a:solidFill>
                  <a:srgbClr val="7030A0"/>
                </a:solidFill>
                <a:highlight>
                  <a:srgbClr val="FFFF00"/>
                </a:highlight>
              </a:rPr>
              <a:t>What Is the Difference Between a Code of Ethics and a Code of Conduct?</a:t>
            </a:r>
          </a:p>
          <a:p>
            <a:pPr algn="just"/>
            <a:r>
              <a:rPr lang="en-US" dirty="0"/>
              <a:t>A code of ethics is broader in its nature, outlining what is acceptable for the company in terms of integrity and how it operates.6 A code of conduct is more focused in nature and instructs how a business' employees should act daily and in specific situations.</a:t>
            </a:r>
          </a:p>
          <a:p>
            <a:endParaRPr lang="en-US" dirty="0"/>
          </a:p>
          <a:p>
            <a:endParaRPr lang="en-US" dirty="0"/>
          </a:p>
        </p:txBody>
      </p:sp>
      <p:sp>
        <p:nvSpPr>
          <p:cNvPr id="4" name="Date Placeholder 3">
            <a:extLst>
              <a:ext uri="{FF2B5EF4-FFF2-40B4-BE49-F238E27FC236}">
                <a16:creationId xmlns:a16="http://schemas.microsoft.com/office/drawing/2014/main" id="{73C2F7A8-F21B-1434-FF19-3F9B1E417D42}"/>
              </a:ext>
            </a:extLst>
          </p:cNvPr>
          <p:cNvSpPr>
            <a:spLocks noGrp="1"/>
          </p:cNvSpPr>
          <p:nvPr>
            <p:ph type="dt" sz="half" idx="10"/>
          </p:nvPr>
        </p:nvSpPr>
        <p:spPr/>
        <p:txBody>
          <a:bodyPr/>
          <a:lstStyle/>
          <a:p>
            <a:fld id="{BBCE979F-02AE-42C8-A3E5-2708B2B43422}" type="datetime1">
              <a:rPr lang="en-US" smtClean="0"/>
              <a:t>05-Aug-25</a:t>
            </a:fld>
            <a:endParaRPr lang="en-US"/>
          </a:p>
        </p:txBody>
      </p:sp>
      <p:sp>
        <p:nvSpPr>
          <p:cNvPr id="2" name="Slide Number Placeholder 1">
            <a:extLst>
              <a:ext uri="{FF2B5EF4-FFF2-40B4-BE49-F238E27FC236}">
                <a16:creationId xmlns:a16="http://schemas.microsoft.com/office/drawing/2014/main" id="{0DCC8B27-BF8F-27DE-7A58-047CFB0D4D5C}"/>
              </a:ext>
            </a:extLst>
          </p:cNvPr>
          <p:cNvSpPr>
            <a:spLocks noGrp="1"/>
          </p:cNvSpPr>
          <p:nvPr>
            <p:ph type="sldNum" sz="quarter" idx="12"/>
          </p:nvPr>
        </p:nvSpPr>
        <p:spPr/>
        <p:txBody>
          <a:bodyPr/>
          <a:lstStyle/>
          <a:p>
            <a:fld id="{418E424D-5075-4224-8131-82619CE12B18}" type="slidenum">
              <a:rPr lang="en-US" smtClean="0"/>
              <a:t>26</a:t>
            </a:fld>
            <a:endParaRPr lang="en-US"/>
          </a:p>
        </p:txBody>
      </p:sp>
    </p:spTree>
    <p:extLst>
      <p:ext uri="{BB962C8B-B14F-4D97-AF65-F5344CB8AC3E}">
        <p14:creationId xmlns:p14="http://schemas.microsoft.com/office/powerpoint/2010/main" val="9436205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CBD5B-6B37-CC76-A906-5B8C87FC1061}"/>
              </a:ext>
            </a:extLst>
          </p:cNvPr>
          <p:cNvSpPr>
            <a:spLocks noGrp="1"/>
          </p:cNvSpPr>
          <p:nvPr>
            <p:ph type="title"/>
          </p:nvPr>
        </p:nvSpPr>
        <p:spPr/>
        <p:txBody>
          <a:bodyPr/>
          <a:lstStyle/>
          <a:p>
            <a:pPr algn="ctr"/>
            <a:r>
              <a:rPr lang="en-US" sz="3200" b="1" dirty="0">
                <a:solidFill>
                  <a:srgbClr val="7030A0"/>
                </a:solidFill>
                <a:effectLst/>
                <a:latin typeface="+mn-lt"/>
              </a:rPr>
              <a:t>Professional Engineering</a:t>
            </a:r>
            <a:br>
              <a:rPr lang="en-US" dirty="0">
                <a:effectLst/>
              </a:rPr>
            </a:br>
            <a:endParaRPr lang="en-US" dirty="0"/>
          </a:p>
        </p:txBody>
      </p:sp>
      <p:sp>
        <p:nvSpPr>
          <p:cNvPr id="3" name="Content Placeholder 2">
            <a:extLst>
              <a:ext uri="{FF2B5EF4-FFF2-40B4-BE49-F238E27FC236}">
                <a16:creationId xmlns:a16="http://schemas.microsoft.com/office/drawing/2014/main" id="{9E77C00E-5AFF-7BD8-EE68-82497DCDA6A8}"/>
              </a:ext>
            </a:extLst>
          </p:cNvPr>
          <p:cNvSpPr>
            <a:spLocks noGrp="1"/>
          </p:cNvSpPr>
          <p:nvPr>
            <p:ph idx="1"/>
          </p:nvPr>
        </p:nvSpPr>
        <p:spPr/>
        <p:txBody>
          <a:bodyPr>
            <a:normAutofit fontScale="62500" lnSpcReduction="20000"/>
          </a:bodyPr>
          <a:lstStyle/>
          <a:p>
            <a:pPr>
              <a:buFont typeface="Arial" panose="020B0604020202020204" pitchFamily="34" charset="0"/>
              <a:buChar char="•"/>
            </a:pPr>
            <a:r>
              <a:rPr lang="en-US" dirty="0">
                <a:effectLst/>
              </a:rPr>
              <a:t>National Institute for Engineering Ethics (NIEE) </a:t>
            </a:r>
          </a:p>
          <a:p>
            <a:pPr>
              <a:buFont typeface="Arial" panose="020B0604020202020204" pitchFamily="34" charset="0"/>
              <a:buChar char="•"/>
            </a:pPr>
            <a:r>
              <a:rPr lang="en-US" dirty="0">
                <a:effectLst/>
                <a:hlinkClick r:id="rId2"/>
              </a:rPr>
              <a:t>https://www.niee.org/</a:t>
            </a:r>
            <a:endParaRPr lang="en-US" dirty="0">
              <a:effectLst/>
            </a:endParaRPr>
          </a:p>
          <a:p>
            <a:pPr>
              <a:buFont typeface="Arial" panose="020B0604020202020204" pitchFamily="34" charset="0"/>
              <a:buChar char="•"/>
            </a:pPr>
            <a:r>
              <a:rPr lang="en-US" dirty="0">
                <a:effectLst/>
              </a:rPr>
              <a:t>Codes of Ethics </a:t>
            </a:r>
          </a:p>
          <a:p>
            <a:pPr>
              <a:buFont typeface="Arial" panose="020B0604020202020204" pitchFamily="34" charset="0"/>
              <a:buChar char="•"/>
            </a:pPr>
            <a:r>
              <a:rPr lang="en-US" dirty="0">
                <a:effectLst/>
              </a:rPr>
              <a:t>Accreditation Board For Engineering And Technology </a:t>
            </a:r>
          </a:p>
          <a:p>
            <a:pPr>
              <a:buFont typeface="Arial" panose="020B0604020202020204" pitchFamily="34" charset="0"/>
              <a:buChar char="•"/>
            </a:pPr>
            <a:r>
              <a:rPr lang="en-US" dirty="0">
                <a:effectLst/>
              </a:rPr>
              <a:t>American Institute Of Chemical Engineers </a:t>
            </a:r>
          </a:p>
          <a:p>
            <a:pPr>
              <a:buFont typeface="Arial" panose="020B0604020202020204" pitchFamily="34" charset="0"/>
              <a:buChar char="•"/>
            </a:pPr>
            <a:r>
              <a:rPr lang="en-US" dirty="0">
                <a:effectLst/>
              </a:rPr>
              <a:t>American Society Of Civil Engineers </a:t>
            </a:r>
          </a:p>
          <a:p>
            <a:pPr>
              <a:buFont typeface="Arial" panose="020B0604020202020204" pitchFamily="34" charset="0"/>
              <a:buChar char="•"/>
            </a:pPr>
            <a:r>
              <a:rPr lang="en-US" dirty="0">
                <a:effectLst/>
              </a:rPr>
              <a:t>American Society Of Mechanical Engineers </a:t>
            </a:r>
          </a:p>
          <a:p>
            <a:pPr>
              <a:buFont typeface="Arial" panose="020B0604020202020204" pitchFamily="34" charset="0"/>
              <a:buChar char="•"/>
            </a:pPr>
            <a:r>
              <a:rPr lang="en-US" dirty="0">
                <a:effectLst/>
              </a:rPr>
              <a:t>IEEE Code of Ethics </a:t>
            </a:r>
          </a:p>
          <a:p>
            <a:pPr>
              <a:buFont typeface="Arial" panose="020B0604020202020204" pitchFamily="34" charset="0"/>
              <a:buChar char="•"/>
            </a:pPr>
            <a:r>
              <a:rPr lang="en-US" b="1" dirty="0"/>
              <a:t>National Council of Examiners for Engineering and Surveying (NCEES)</a:t>
            </a:r>
            <a:r>
              <a:rPr lang="en-US" dirty="0"/>
              <a:t> </a:t>
            </a:r>
            <a:r>
              <a:rPr lang="en-US" dirty="0">
                <a:effectLst/>
              </a:rPr>
              <a:t> Model Rules of Professional Conduct </a:t>
            </a:r>
          </a:p>
          <a:p>
            <a:pPr>
              <a:buFont typeface="Arial" panose="020B0604020202020204" pitchFamily="34" charset="0"/>
              <a:buChar char="•"/>
            </a:pPr>
            <a:r>
              <a:rPr lang="en-US" b="1" dirty="0"/>
              <a:t>National Society of Professional Engineers</a:t>
            </a:r>
            <a:r>
              <a:rPr lang="en-US" dirty="0"/>
              <a:t> (abbreviated as </a:t>
            </a:r>
            <a:r>
              <a:rPr lang="en-US" b="1" dirty="0"/>
              <a:t>NSPE</a:t>
            </a:r>
            <a:r>
              <a:rPr lang="en-US" dirty="0"/>
              <a:t>), </a:t>
            </a:r>
            <a:r>
              <a:rPr lang="en-US" dirty="0">
                <a:effectLst/>
              </a:rPr>
              <a:t>NSPE Code of Ethics for Engineers </a:t>
            </a:r>
          </a:p>
          <a:p>
            <a:pPr>
              <a:buFont typeface="Arial" panose="020B0604020202020204" pitchFamily="34" charset="0"/>
              <a:buChar char="•"/>
            </a:pPr>
            <a:r>
              <a:rPr lang="en-US" dirty="0">
                <a:effectLst/>
              </a:rPr>
              <a:t>Software Engineering Code Of Ethics And Professional Practice </a:t>
            </a:r>
          </a:p>
          <a:p>
            <a:pPr marL="0" indent="0">
              <a:buNone/>
            </a:pPr>
            <a:br>
              <a:rPr lang="en-US" dirty="0"/>
            </a:br>
            <a:endParaRPr lang="en-US" dirty="0"/>
          </a:p>
        </p:txBody>
      </p:sp>
      <p:sp>
        <p:nvSpPr>
          <p:cNvPr id="4" name="Date Placeholder 3">
            <a:extLst>
              <a:ext uri="{FF2B5EF4-FFF2-40B4-BE49-F238E27FC236}">
                <a16:creationId xmlns:a16="http://schemas.microsoft.com/office/drawing/2014/main" id="{FF3C86CA-E034-770A-C723-88A7F90FA7D0}"/>
              </a:ext>
            </a:extLst>
          </p:cNvPr>
          <p:cNvSpPr>
            <a:spLocks noGrp="1"/>
          </p:cNvSpPr>
          <p:nvPr>
            <p:ph type="dt" sz="half" idx="10"/>
          </p:nvPr>
        </p:nvSpPr>
        <p:spPr/>
        <p:txBody>
          <a:bodyPr/>
          <a:lstStyle/>
          <a:p>
            <a:fld id="{EE829997-155E-4ED9-B542-1DFE22881AF1}" type="datetime1">
              <a:rPr lang="en-US" smtClean="0"/>
              <a:t>05-Aug-25</a:t>
            </a:fld>
            <a:endParaRPr lang="en-US"/>
          </a:p>
        </p:txBody>
      </p:sp>
      <p:sp>
        <p:nvSpPr>
          <p:cNvPr id="5" name="Slide Number Placeholder 4">
            <a:extLst>
              <a:ext uri="{FF2B5EF4-FFF2-40B4-BE49-F238E27FC236}">
                <a16:creationId xmlns:a16="http://schemas.microsoft.com/office/drawing/2014/main" id="{E096E6D0-02C0-9392-A84C-7799795F82F4}"/>
              </a:ext>
            </a:extLst>
          </p:cNvPr>
          <p:cNvSpPr>
            <a:spLocks noGrp="1"/>
          </p:cNvSpPr>
          <p:nvPr>
            <p:ph type="sldNum" sz="quarter" idx="12"/>
          </p:nvPr>
        </p:nvSpPr>
        <p:spPr/>
        <p:txBody>
          <a:bodyPr/>
          <a:lstStyle/>
          <a:p>
            <a:fld id="{418E424D-5075-4224-8131-82619CE12B18}" type="slidenum">
              <a:rPr lang="en-US" smtClean="0"/>
              <a:t>27</a:t>
            </a:fld>
            <a:endParaRPr lang="en-US"/>
          </a:p>
        </p:txBody>
      </p:sp>
    </p:spTree>
    <p:extLst>
      <p:ext uri="{BB962C8B-B14F-4D97-AF65-F5344CB8AC3E}">
        <p14:creationId xmlns:p14="http://schemas.microsoft.com/office/powerpoint/2010/main" val="22337842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682C9-3C31-8638-A7FF-9E7567E060FB}"/>
              </a:ext>
            </a:extLst>
          </p:cNvPr>
          <p:cNvSpPr>
            <a:spLocks noGrp="1"/>
          </p:cNvSpPr>
          <p:nvPr>
            <p:ph type="title"/>
          </p:nvPr>
        </p:nvSpPr>
        <p:spPr/>
        <p:txBody>
          <a:bodyPr>
            <a:normAutofit/>
          </a:bodyPr>
          <a:lstStyle/>
          <a:p>
            <a:pPr algn="ctr"/>
            <a:r>
              <a:rPr lang="en-US" sz="3200" b="1" dirty="0">
                <a:solidFill>
                  <a:srgbClr val="7030A0"/>
                </a:solidFill>
                <a:highlight>
                  <a:srgbClr val="FFFF00"/>
                </a:highlight>
                <a:latin typeface="+mn-lt"/>
              </a:rPr>
              <a:t>Architectural Engineering</a:t>
            </a:r>
            <a:br>
              <a:rPr lang="en-US" sz="3200" dirty="0">
                <a:solidFill>
                  <a:srgbClr val="7030A0"/>
                </a:solidFill>
              </a:rPr>
            </a:br>
            <a:endParaRPr lang="en-US" sz="3200" dirty="0">
              <a:solidFill>
                <a:srgbClr val="7030A0"/>
              </a:solidFill>
            </a:endParaRPr>
          </a:p>
        </p:txBody>
      </p:sp>
      <p:sp>
        <p:nvSpPr>
          <p:cNvPr id="3" name="Content Placeholder 2">
            <a:extLst>
              <a:ext uri="{FF2B5EF4-FFF2-40B4-BE49-F238E27FC236}">
                <a16:creationId xmlns:a16="http://schemas.microsoft.com/office/drawing/2014/main" id="{2686D519-A807-3A7F-B959-4A3E9617C141}"/>
              </a:ext>
            </a:extLst>
          </p:cNvPr>
          <p:cNvSpPr>
            <a:spLocks noGrp="1"/>
          </p:cNvSpPr>
          <p:nvPr>
            <p:ph idx="1"/>
          </p:nvPr>
        </p:nvSpPr>
        <p:spPr/>
        <p:txBody>
          <a:bodyPr>
            <a:normAutofit/>
          </a:bodyPr>
          <a:lstStyle/>
          <a:p>
            <a:endParaRPr lang="en-US" dirty="0"/>
          </a:p>
          <a:p>
            <a:r>
              <a:rPr lang="en-US" dirty="0"/>
              <a:t>    Design criteria for safety over-engineering</a:t>
            </a:r>
          </a:p>
          <a:p>
            <a:r>
              <a:rPr lang="en-US" dirty="0"/>
              <a:t>    Testing and computer-aided design tools</a:t>
            </a:r>
          </a:p>
          <a:p>
            <a:r>
              <a:rPr lang="en-US" dirty="0"/>
              <a:t>    Conflicts with costs</a:t>
            </a:r>
          </a:p>
          <a:p>
            <a:r>
              <a:rPr lang="en-US" dirty="0"/>
              <a:t>    Ethical engineer will NOT build a structure made unsafe by cost-saving measures</a:t>
            </a:r>
          </a:p>
          <a:p>
            <a:r>
              <a:rPr lang="en-US" dirty="0"/>
              <a:t>    But note the unknown (resonance in failed bridges and buildings)</a:t>
            </a:r>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85F01E44-0CCD-9B69-0861-9F5C883D5DDF}"/>
              </a:ext>
            </a:extLst>
          </p:cNvPr>
          <p:cNvSpPr>
            <a:spLocks noGrp="1"/>
          </p:cNvSpPr>
          <p:nvPr>
            <p:ph type="dt" sz="half" idx="10"/>
          </p:nvPr>
        </p:nvSpPr>
        <p:spPr/>
        <p:txBody>
          <a:bodyPr/>
          <a:lstStyle/>
          <a:p>
            <a:fld id="{197C913A-E5AC-473E-B95C-8683F6F3BA63}" type="datetime1">
              <a:rPr lang="en-US" smtClean="0"/>
              <a:t>05-Aug-25</a:t>
            </a:fld>
            <a:endParaRPr lang="en-US"/>
          </a:p>
        </p:txBody>
      </p:sp>
      <p:sp>
        <p:nvSpPr>
          <p:cNvPr id="5" name="Slide Number Placeholder 4">
            <a:extLst>
              <a:ext uri="{FF2B5EF4-FFF2-40B4-BE49-F238E27FC236}">
                <a16:creationId xmlns:a16="http://schemas.microsoft.com/office/drawing/2014/main" id="{119FEE27-DFD0-A7B2-82A8-0A0848E3E4F5}"/>
              </a:ext>
            </a:extLst>
          </p:cNvPr>
          <p:cNvSpPr>
            <a:spLocks noGrp="1"/>
          </p:cNvSpPr>
          <p:nvPr>
            <p:ph type="sldNum" sz="quarter" idx="12"/>
          </p:nvPr>
        </p:nvSpPr>
        <p:spPr/>
        <p:txBody>
          <a:bodyPr/>
          <a:lstStyle/>
          <a:p>
            <a:fld id="{418E424D-5075-4224-8131-82619CE12B18}" type="slidenum">
              <a:rPr lang="en-US" smtClean="0"/>
              <a:t>28</a:t>
            </a:fld>
            <a:endParaRPr lang="en-US"/>
          </a:p>
        </p:txBody>
      </p:sp>
    </p:spTree>
    <p:extLst>
      <p:ext uri="{BB962C8B-B14F-4D97-AF65-F5344CB8AC3E}">
        <p14:creationId xmlns:p14="http://schemas.microsoft.com/office/powerpoint/2010/main" val="5676838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D691B-171B-E2CB-12AA-DE78BD95D254}"/>
              </a:ext>
            </a:extLst>
          </p:cNvPr>
          <p:cNvSpPr>
            <a:spLocks noGrp="1"/>
          </p:cNvSpPr>
          <p:nvPr>
            <p:ph type="title"/>
          </p:nvPr>
        </p:nvSpPr>
        <p:spPr/>
        <p:txBody>
          <a:bodyPr/>
          <a:lstStyle/>
          <a:p>
            <a:pPr algn="ctr"/>
            <a:r>
              <a:rPr lang="en-US" sz="3200" b="1" dirty="0">
                <a:solidFill>
                  <a:srgbClr val="7030A0"/>
                </a:solidFill>
                <a:latin typeface="+mn-lt"/>
              </a:rPr>
              <a:t>Software Engineering</a:t>
            </a:r>
            <a:br>
              <a:rPr lang="en-US" dirty="0"/>
            </a:br>
            <a:endParaRPr lang="en-US" dirty="0"/>
          </a:p>
        </p:txBody>
      </p:sp>
      <p:sp>
        <p:nvSpPr>
          <p:cNvPr id="3" name="Content Placeholder 2">
            <a:extLst>
              <a:ext uri="{FF2B5EF4-FFF2-40B4-BE49-F238E27FC236}">
                <a16:creationId xmlns:a16="http://schemas.microsoft.com/office/drawing/2014/main" id="{D6B23FAB-83BF-D971-03CF-FA5AEF249BB1}"/>
              </a:ext>
            </a:extLst>
          </p:cNvPr>
          <p:cNvSpPr>
            <a:spLocks noGrp="1"/>
          </p:cNvSpPr>
          <p:nvPr>
            <p:ph idx="1"/>
          </p:nvPr>
        </p:nvSpPr>
        <p:spPr/>
        <p:txBody>
          <a:bodyPr>
            <a:normAutofit/>
          </a:bodyPr>
          <a:lstStyle/>
          <a:p>
            <a:endParaRPr lang="en-US" dirty="0"/>
          </a:p>
          <a:p>
            <a:r>
              <a:rPr lang="en-US" dirty="0"/>
              <a:t>    Association for Computer Machinery (</a:t>
            </a:r>
            <a:r>
              <a:rPr lang="en-US" dirty="0">
                <a:hlinkClick r:id="rId2"/>
              </a:rPr>
              <a:t>https://www.acm.org/</a:t>
            </a:r>
            <a:r>
              <a:rPr lang="en-US" dirty="0"/>
              <a:t> )</a:t>
            </a:r>
          </a:p>
          <a:p>
            <a:r>
              <a:rPr lang="en-US" dirty="0"/>
              <a:t>    IEEE Computer Society  ( https://www.computer.org, </a:t>
            </a:r>
            <a:r>
              <a:rPr lang="en-US" dirty="0">
                <a:hlinkClick r:id="rId3"/>
              </a:rPr>
              <a:t>https://www.ieee.org/</a:t>
            </a:r>
            <a:r>
              <a:rPr lang="en-US" dirty="0"/>
              <a:t>  )</a:t>
            </a:r>
          </a:p>
          <a:p>
            <a:r>
              <a:rPr lang="en-US" dirty="0"/>
              <a:t>    IEEE Communications Society (</a:t>
            </a:r>
            <a:r>
              <a:rPr lang="en-US" dirty="0">
                <a:hlinkClick r:id="rId4"/>
              </a:rPr>
              <a:t>https://www.comsoc.org/</a:t>
            </a:r>
            <a:r>
              <a:rPr lang="en-US" dirty="0"/>
              <a:t> )</a:t>
            </a:r>
          </a:p>
          <a:p>
            <a:r>
              <a:rPr lang="en-US" dirty="0"/>
              <a:t>    Internet Society (</a:t>
            </a:r>
            <a:r>
              <a:rPr lang="en-US" dirty="0">
                <a:hlinkClick r:id="rId5"/>
              </a:rPr>
              <a:t>https://www.internetsociety.org/</a:t>
            </a:r>
            <a:r>
              <a:rPr lang="en-US" dirty="0"/>
              <a:t> )</a:t>
            </a:r>
          </a:p>
          <a:p>
            <a:r>
              <a:rPr lang="en-US" dirty="0"/>
              <a:t>    ACM RISKS Peter Neumann (</a:t>
            </a:r>
            <a:r>
              <a:rPr lang="en-US" dirty="0">
                <a:hlinkClick r:id="rId6"/>
              </a:rPr>
              <a:t>http://catless.ncl.ac.uk/risks/</a:t>
            </a:r>
            <a:r>
              <a:rPr lang="en-US" dirty="0"/>
              <a:t> )</a:t>
            </a:r>
          </a:p>
          <a:p>
            <a:endParaRPr lang="en-US" dirty="0"/>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B7B7F592-88DB-9435-58E8-F1850208EECC}"/>
              </a:ext>
            </a:extLst>
          </p:cNvPr>
          <p:cNvSpPr>
            <a:spLocks noGrp="1"/>
          </p:cNvSpPr>
          <p:nvPr>
            <p:ph type="dt" sz="half" idx="10"/>
          </p:nvPr>
        </p:nvSpPr>
        <p:spPr/>
        <p:txBody>
          <a:bodyPr/>
          <a:lstStyle/>
          <a:p>
            <a:fld id="{F704F809-A9C2-486D-AFE2-507A638A34B0}" type="datetime1">
              <a:rPr lang="en-US" smtClean="0"/>
              <a:t>05-Aug-25</a:t>
            </a:fld>
            <a:endParaRPr lang="en-US"/>
          </a:p>
        </p:txBody>
      </p:sp>
      <p:sp>
        <p:nvSpPr>
          <p:cNvPr id="5" name="Slide Number Placeholder 4">
            <a:extLst>
              <a:ext uri="{FF2B5EF4-FFF2-40B4-BE49-F238E27FC236}">
                <a16:creationId xmlns:a16="http://schemas.microsoft.com/office/drawing/2014/main" id="{028B65B1-FC60-2691-60E4-BCF41BCCEFE0}"/>
              </a:ext>
            </a:extLst>
          </p:cNvPr>
          <p:cNvSpPr>
            <a:spLocks noGrp="1"/>
          </p:cNvSpPr>
          <p:nvPr>
            <p:ph type="sldNum" sz="quarter" idx="12"/>
          </p:nvPr>
        </p:nvSpPr>
        <p:spPr/>
        <p:txBody>
          <a:bodyPr/>
          <a:lstStyle/>
          <a:p>
            <a:fld id="{418E424D-5075-4224-8131-82619CE12B18}" type="slidenum">
              <a:rPr lang="en-US" smtClean="0"/>
              <a:t>29</a:t>
            </a:fld>
            <a:endParaRPr lang="en-US"/>
          </a:p>
        </p:txBody>
      </p:sp>
    </p:spTree>
    <p:extLst>
      <p:ext uri="{BB962C8B-B14F-4D97-AF65-F5344CB8AC3E}">
        <p14:creationId xmlns:p14="http://schemas.microsoft.com/office/powerpoint/2010/main" val="2271490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C1AE2-DC80-4853-B362-FC2D6A100BF9}"/>
              </a:ext>
            </a:extLst>
          </p:cNvPr>
          <p:cNvSpPr>
            <a:spLocks noGrp="1"/>
          </p:cNvSpPr>
          <p:nvPr>
            <p:ph type="title"/>
          </p:nvPr>
        </p:nvSpPr>
        <p:spPr>
          <a:xfrm>
            <a:off x="838200" y="365125"/>
            <a:ext cx="10515600" cy="630555"/>
          </a:xfrm>
        </p:spPr>
        <p:txBody>
          <a:bodyPr>
            <a:normAutofit/>
          </a:bodyPr>
          <a:lstStyle/>
          <a:p>
            <a:pPr algn="ctr"/>
            <a:r>
              <a:rPr lang="en-US" sz="3200" b="1" dirty="0">
                <a:solidFill>
                  <a:srgbClr val="7030A0"/>
                </a:solidFill>
                <a:effectLst>
                  <a:outerShdw blurRad="38100" dist="38100" dir="2700000" algn="tl">
                    <a:srgbClr val="000000">
                      <a:alpha val="43137"/>
                    </a:srgbClr>
                  </a:outerShdw>
                  <a:reflection blurRad="12700" stA="48000" endA="300" endPos="55000" dir="5400000" sy="-90000" algn="bl" rotWithShape="0"/>
                </a:effectLst>
                <a:latin typeface="Times New Roman" panose="02020603050405020304" pitchFamily="18" charset="0"/>
                <a:cs typeface="Times New Roman" panose="02020603050405020304" pitchFamily="18" charset="0"/>
              </a:rPr>
              <a:t>Senses of Ethics</a:t>
            </a:r>
            <a:endParaRPr lang="en-US" sz="3200" dirty="0">
              <a:solidFill>
                <a:srgbClr val="7030A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4F99851-3151-8B6C-9DF5-68A63B102CF5}"/>
              </a:ext>
            </a:extLst>
          </p:cNvPr>
          <p:cNvSpPr>
            <a:spLocks noGrp="1"/>
          </p:cNvSpPr>
          <p:nvPr>
            <p:ph idx="1"/>
          </p:nvPr>
        </p:nvSpPr>
        <p:spPr/>
        <p:txBody>
          <a:bodyPr>
            <a:normAutofit fontScale="92500" lnSpcReduction="20000"/>
          </a:bodyPr>
          <a:lstStyle/>
          <a:p>
            <a:r>
              <a:rPr lang="en-US" sz="2400" dirty="0">
                <a:effectLst/>
              </a:rPr>
              <a:t>Moral principles that </a:t>
            </a:r>
            <a:r>
              <a:rPr lang="en-US" sz="2400" u="sng" dirty="0">
                <a:effectLst/>
                <a:hlinkClick r:id="rId2">
                  <a:extLst>
                    <a:ext uri="{A12FA001-AC4F-418D-AE19-62706E023703}">
                      <ahyp:hlinkClr xmlns:ahyp="http://schemas.microsoft.com/office/drawing/2018/hyperlinkcolor" val="tx"/>
                    </a:ext>
                  </a:extLst>
                </a:hlinkClick>
              </a:rPr>
              <a:t>govern</a:t>
            </a:r>
            <a:r>
              <a:rPr lang="en-US" sz="2400" u="sng" dirty="0">
                <a:effectLst/>
              </a:rPr>
              <a:t> </a:t>
            </a:r>
            <a:r>
              <a:rPr lang="en-US" sz="2400" dirty="0">
                <a:effectLst/>
              </a:rPr>
              <a:t>a person’s behavior or the conducting of an activity.</a:t>
            </a:r>
          </a:p>
          <a:p>
            <a:r>
              <a:rPr lang="en-US" sz="2400" dirty="0">
                <a:highlight>
                  <a:srgbClr val="FFFF00"/>
                </a:highlight>
              </a:rPr>
              <a:t>The branch of knowledge that deals with moral principles.</a:t>
            </a:r>
          </a:p>
          <a:p>
            <a:pPr marL="274320" indent="-274320" algn="just" eaLnBrk="1" fontAlgn="auto" hangingPunct="1">
              <a:spcAft>
                <a:spcPts val="0"/>
              </a:spcAft>
              <a:buFont typeface="Arial" pitchFamily="34" charset="0"/>
              <a:buChar char="•"/>
              <a:defRPr/>
            </a:pPr>
            <a:r>
              <a:rPr lang="en-US" sz="2400" b="1" dirty="0">
                <a:effectLst>
                  <a:outerShdw blurRad="38100" dist="38100" dir="2700000" algn="tl">
                    <a:srgbClr val="000000">
                      <a:alpha val="43137"/>
                    </a:srgbClr>
                  </a:outerShdw>
                </a:effectLst>
              </a:rPr>
              <a:t>Ethics is an activity of </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Understanding the moral values</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Resolve the moral issues </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Justify the moral judgment</a:t>
            </a:r>
          </a:p>
          <a:p>
            <a:pPr marL="274320" indent="-274320" algn="just" eaLnBrk="1" fontAlgn="auto" hangingPunct="1">
              <a:spcAft>
                <a:spcPts val="0"/>
              </a:spcAft>
              <a:buFont typeface="Arial" pitchFamily="34" charset="0"/>
              <a:buChar char="•"/>
              <a:defRPr/>
            </a:pPr>
            <a:r>
              <a:rPr lang="en-US" sz="2400" b="1" dirty="0">
                <a:effectLst>
                  <a:outerShdw blurRad="38100" dist="38100" dir="2700000" algn="tl">
                    <a:srgbClr val="000000">
                      <a:alpha val="43137"/>
                    </a:srgbClr>
                  </a:outerShdw>
                </a:effectLst>
              </a:rPr>
              <a:t>Ethics refers to a set of beliefs, attitudes, and habits that a person or group displays concerning morality.</a:t>
            </a:r>
          </a:p>
          <a:p>
            <a:pPr marL="274320" indent="-274320" algn="just" eaLnBrk="1" fontAlgn="auto" hangingPunct="1">
              <a:spcAft>
                <a:spcPts val="0"/>
              </a:spcAft>
              <a:buFont typeface="Arial" pitchFamily="34" charset="0"/>
              <a:buChar char="•"/>
              <a:defRPr/>
            </a:pPr>
            <a:r>
              <a:rPr lang="en-US" sz="2400" b="1" dirty="0">
                <a:effectLst>
                  <a:outerShdw blurRad="38100" dist="38100" dir="2700000" algn="tl">
                    <a:srgbClr val="000000">
                      <a:alpha val="43137"/>
                    </a:srgbClr>
                  </a:outerShdw>
                </a:effectLst>
              </a:rPr>
              <a:t>Ethics is a purely factual matter about explaining beliefs and actions related to morality.</a:t>
            </a:r>
          </a:p>
          <a:p>
            <a:pPr marL="274320" indent="-274320" algn="just" eaLnBrk="1" fontAlgn="auto" hangingPunct="1">
              <a:spcAft>
                <a:spcPts val="0"/>
              </a:spcAft>
              <a:buFont typeface="Arial" pitchFamily="34" charset="0"/>
              <a:buChar char="•"/>
              <a:defRPr/>
            </a:pPr>
            <a:r>
              <a:rPr lang="en-US" sz="2400" b="1" dirty="0">
                <a:effectLst>
                  <a:outerShdw blurRad="38100" dist="38100" dir="2700000" algn="tl">
                    <a:srgbClr val="000000">
                      <a:alpha val="43137"/>
                    </a:srgbClr>
                  </a:outerShdw>
                </a:effectLst>
                <a:highlight>
                  <a:srgbClr val="FFFF00"/>
                </a:highlight>
              </a:rPr>
              <a:t>Ethics refers to being “morally correct”</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People’s actions can be spoken of as “ethical” or “unethical”</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Individuals can be evaluated as “ethical” or “unethical”</a:t>
            </a:r>
          </a:p>
          <a:p>
            <a:endParaRPr lang="en-US" dirty="0"/>
          </a:p>
        </p:txBody>
      </p:sp>
      <p:sp>
        <p:nvSpPr>
          <p:cNvPr id="4" name="Date Placeholder 3">
            <a:extLst>
              <a:ext uri="{FF2B5EF4-FFF2-40B4-BE49-F238E27FC236}">
                <a16:creationId xmlns:a16="http://schemas.microsoft.com/office/drawing/2014/main" id="{E4886821-49AE-56D1-1B7A-59BC2FC74D53}"/>
              </a:ext>
            </a:extLst>
          </p:cNvPr>
          <p:cNvSpPr>
            <a:spLocks noGrp="1"/>
          </p:cNvSpPr>
          <p:nvPr>
            <p:ph type="dt" sz="half" idx="10"/>
          </p:nvPr>
        </p:nvSpPr>
        <p:spPr/>
        <p:txBody>
          <a:bodyPr/>
          <a:lstStyle/>
          <a:p>
            <a:fld id="{CA49684E-56F8-45A4-889E-D71109797DD1}" type="datetime1">
              <a:rPr lang="en-US" smtClean="0"/>
              <a:t>05-Aug-25</a:t>
            </a:fld>
            <a:endParaRPr lang="en-US"/>
          </a:p>
        </p:txBody>
      </p:sp>
      <p:sp>
        <p:nvSpPr>
          <p:cNvPr id="5" name="Slide Number Placeholder 4">
            <a:extLst>
              <a:ext uri="{FF2B5EF4-FFF2-40B4-BE49-F238E27FC236}">
                <a16:creationId xmlns:a16="http://schemas.microsoft.com/office/drawing/2014/main" id="{A1F1CF3E-84E8-9927-5131-945D6D638691}"/>
              </a:ext>
            </a:extLst>
          </p:cNvPr>
          <p:cNvSpPr>
            <a:spLocks noGrp="1"/>
          </p:cNvSpPr>
          <p:nvPr>
            <p:ph type="sldNum" sz="quarter" idx="12"/>
          </p:nvPr>
        </p:nvSpPr>
        <p:spPr/>
        <p:txBody>
          <a:bodyPr/>
          <a:lstStyle/>
          <a:p>
            <a:fld id="{418E424D-5075-4224-8131-82619CE12B18}" type="slidenum">
              <a:rPr lang="en-US" smtClean="0"/>
              <a:t>3</a:t>
            </a:fld>
            <a:endParaRPr lang="en-US"/>
          </a:p>
        </p:txBody>
      </p:sp>
    </p:spTree>
    <p:extLst>
      <p:ext uri="{BB962C8B-B14F-4D97-AF65-F5344CB8AC3E}">
        <p14:creationId xmlns:p14="http://schemas.microsoft.com/office/powerpoint/2010/main" val="12530286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596C7-B0A1-A4B9-322A-F55BA99D8A0B}"/>
              </a:ext>
            </a:extLst>
          </p:cNvPr>
          <p:cNvSpPr>
            <a:spLocks noGrp="1"/>
          </p:cNvSpPr>
          <p:nvPr>
            <p:ph type="title"/>
          </p:nvPr>
        </p:nvSpPr>
        <p:spPr/>
        <p:txBody>
          <a:bodyPr/>
          <a:lstStyle/>
          <a:p>
            <a:pPr algn="ctr"/>
            <a:r>
              <a:rPr lang="en-US" sz="3200" b="1" dirty="0">
                <a:solidFill>
                  <a:srgbClr val="7030A0"/>
                </a:solidFill>
                <a:latin typeface="+mn-lt"/>
              </a:rPr>
              <a:t>Observations</a:t>
            </a:r>
            <a:br>
              <a:rPr lang="en-US" dirty="0"/>
            </a:br>
            <a:endParaRPr lang="en-US" dirty="0"/>
          </a:p>
        </p:txBody>
      </p:sp>
      <p:sp>
        <p:nvSpPr>
          <p:cNvPr id="3" name="Content Placeholder 2">
            <a:extLst>
              <a:ext uri="{FF2B5EF4-FFF2-40B4-BE49-F238E27FC236}">
                <a16:creationId xmlns:a16="http://schemas.microsoft.com/office/drawing/2014/main" id="{A08CD958-ADF8-8FFF-B9B5-D181FAF0B59F}"/>
              </a:ext>
            </a:extLst>
          </p:cNvPr>
          <p:cNvSpPr>
            <a:spLocks noGrp="1"/>
          </p:cNvSpPr>
          <p:nvPr>
            <p:ph idx="1"/>
          </p:nvPr>
        </p:nvSpPr>
        <p:spPr>
          <a:xfrm>
            <a:off x="838200" y="1825625"/>
            <a:ext cx="5085080" cy="3254375"/>
          </a:xfrm>
        </p:spPr>
        <p:txBody>
          <a:bodyPr>
            <a:normAutofit/>
          </a:bodyPr>
          <a:lstStyle/>
          <a:p>
            <a:r>
              <a:rPr lang="en-US" sz="2100" b="1" dirty="0"/>
              <a:t>Observations-1</a:t>
            </a:r>
          </a:p>
          <a:p>
            <a:pPr algn="just"/>
            <a:r>
              <a:rPr lang="en-US" sz="2100" dirty="0"/>
              <a:t>    Engineering Judgment and Intuition aided by standards and tools</a:t>
            </a:r>
          </a:p>
          <a:p>
            <a:pPr algn="just"/>
            <a:r>
              <a:rPr lang="en-US" sz="2100" dirty="0"/>
              <a:t>    Example of the Challenger Space Shuttle and the O-ring problem (bad judgment and unethical management?)</a:t>
            </a:r>
          </a:p>
          <a:p>
            <a:pPr algn="just"/>
            <a:r>
              <a:rPr lang="en-US" sz="2100" dirty="0"/>
              <a:t>    Cascade failures (see Six Degrees by Duncan Watts) epidemiology, connectivity, </a:t>
            </a:r>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EB4A0E2C-806B-E59B-A2E8-53BFE022408C}"/>
              </a:ext>
            </a:extLst>
          </p:cNvPr>
          <p:cNvSpPr>
            <a:spLocks noGrp="1"/>
          </p:cNvSpPr>
          <p:nvPr>
            <p:ph type="dt" sz="half" idx="10"/>
          </p:nvPr>
        </p:nvSpPr>
        <p:spPr/>
        <p:txBody>
          <a:bodyPr/>
          <a:lstStyle/>
          <a:p>
            <a:fld id="{E321437E-5ECD-47D4-9D96-531C055BAB6C}" type="datetime1">
              <a:rPr lang="en-US" smtClean="0"/>
              <a:t>05-Aug-25</a:t>
            </a:fld>
            <a:endParaRPr lang="en-US"/>
          </a:p>
        </p:txBody>
      </p:sp>
      <p:sp>
        <p:nvSpPr>
          <p:cNvPr id="6" name="TextBox 5">
            <a:extLst>
              <a:ext uri="{FF2B5EF4-FFF2-40B4-BE49-F238E27FC236}">
                <a16:creationId xmlns:a16="http://schemas.microsoft.com/office/drawing/2014/main" id="{CF01F39D-F1AE-484A-64D3-FA17CD8648B1}"/>
              </a:ext>
            </a:extLst>
          </p:cNvPr>
          <p:cNvSpPr txBox="1"/>
          <p:nvPr/>
        </p:nvSpPr>
        <p:spPr>
          <a:xfrm>
            <a:off x="6431280" y="2291418"/>
            <a:ext cx="5334000" cy="2308324"/>
          </a:xfrm>
          <a:prstGeom prst="rect">
            <a:avLst/>
          </a:prstGeom>
          <a:noFill/>
        </p:spPr>
        <p:txBody>
          <a:bodyPr wrap="square">
            <a:spAutoFit/>
          </a:bodyPr>
          <a:lstStyle/>
          <a:p>
            <a:pPr>
              <a:buFont typeface="Arial" panose="020B0604020202020204" pitchFamily="34" charset="0"/>
              <a:buChar char="•"/>
            </a:pPr>
            <a:r>
              <a:rPr lang="en-US" b="1" dirty="0">
                <a:effectLst/>
              </a:rPr>
              <a:t>Observations – 2</a:t>
            </a:r>
          </a:p>
          <a:p>
            <a:pPr algn="just">
              <a:buFont typeface="Arial" panose="020B0604020202020204" pitchFamily="34" charset="0"/>
              <a:buChar char="•"/>
            </a:pPr>
            <a:r>
              <a:rPr lang="en-US" dirty="0">
                <a:effectLst/>
              </a:rPr>
              <a:t>Software theft (the original remains) </a:t>
            </a:r>
          </a:p>
          <a:p>
            <a:pPr algn="just">
              <a:buFont typeface="Arial" panose="020B0604020202020204" pitchFamily="34" charset="0"/>
              <a:buChar char="•"/>
            </a:pPr>
            <a:r>
              <a:rPr lang="en-US" dirty="0">
                <a:effectLst/>
              </a:rPr>
              <a:t>Viruses and Worms </a:t>
            </a:r>
          </a:p>
          <a:p>
            <a:pPr algn="just">
              <a:buFont typeface="Arial" panose="020B0604020202020204" pitchFamily="34" charset="0"/>
              <a:buChar char="•"/>
            </a:pPr>
            <a:r>
              <a:rPr lang="en-US" dirty="0">
                <a:effectLst/>
              </a:rPr>
              <a:t>Domain Names and Uniform Dispute Resolution </a:t>
            </a:r>
            <a:br>
              <a:rPr lang="en-US" dirty="0">
                <a:effectLst/>
              </a:rPr>
            </a:br>
            <a:r>
              <a:rPr lang="en-US" dirty="0">
                <a:effectLst/>
              </a:rPr>
              <a:t>Procedure (UDRP) created by the World </a:t>
            </a:r>
            <a:br>
              <a:rPr lang="en-US" dirty="0">
                <a:effectLst/>
              </a:rPr>
            </a:br>
            <a:r>
              <a:rPr lang="en-US" dirty="0">
                <a:effectLst/>
              </a:rPr>
              <a:t>Intellectual Property Organization at the request </a:t>
            </a:r>
            <a:br>
              <a:rPr lang="en-US" dirty="0">
                <a:effectLst/>
              </a:rPr>
            </a:br>
            <a:r>
              <a:rPr lang="en-US" dirty="0">
                <a:effectLst/>
              </a:rPr>
              <a:t>of the Internet Corporation for Assigned Names </a:t>
            </a:r>
            <a:br>
              <a:rPr lang="en-US" dirty="0">
                <a:effectLst/>
              </a:rPr>
            </a:br>
            <a:r>
              <a:rPr lang="en-US" dirty="0">
                <a:effectLst/>
              </a:rPr>
              <a:t>and Numbers </a:t>
            </a:r>
          </a:p>
        </p:txBody>
      </p:sp>
      <p:sp>
        <p:nvSpPr>
          <p:cNvPr id="5" name="Slide Number Placeholder 4">
            <a:extLst>
              <a:ext uri="{FF2B5EF4-FFF2-40B4-BE49-F238E27FC236}">
                <a16:creationId xmlns:a16="http://schemas.microsoft.com/office/drawing/2014/main" id="{156F2697-47FB-4F45-23EE-71C13A6FF112}"/>
              </a:ext>
            </a:extLst>
          </p:cNvPr>
          <p:cNvSpPr>
            <a:spLocks noGrp="1"/>
          </p:cNvSpPr>
          <p:nvPr>
            <p:ph type="sldNum" sz="quarter" idx="12"/>
          </p:nvPr>
        </p:nvSpPr>
        <p:spPr/>
        <p:txBody>
          <a:bodyPr/>
          <a:lstStyle/>
          <a:p>
            <a:fld id="{418E424D-5075-4224-8131-82619CE12B18}" type="slidenum">
              <a:rPr lang="en-US" smtClean="0"/>
              <a:t>30</a:t>
            </a:fld>
            <a:endParaRPr lang="en-US"/>
          </a:p>
        </p:txBody>
      </p:sp>
    </p:spTree>
    <p:extLst>
      <p:ext uri="{BB962C8B-B14F-4D97-AF65-F5344CB8AC3E}">
        <p14:creationId xmlns:p14="http://schemas.microsoft.com/office/powerpoint/2010/main" val="22931844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9F916-C0EA-B1EA-81CF-FBA54D49570B}"/>
              </a:ext>
            </a:extLst>
          </p:cNvPr>
          <p:cNvSpPr>
            <a:spLocks noGrp="1"/>
          </p:cNvSpPr>
          <p:nvPr>
            <p:ph type="title"/>
          </p:nvPr>
        </p:nvSpPr>
        <p:spPr/>
        <p:txBody>
          <a:bodyPr>
            <a:normAutofit fontScale="90000"/>
          </a:bodyPr>
          <a:lstStyle/>
          <a:p>
            <a:r>
              <a:rPr lang="en-US" b="1" dirty="0">
                <a:highlight>
                  <a:srgbClr val="FFFF00"/>
                </a:highlight>
              </a:rPr>
              <a:t>What Is Ethics in Research &amp; Why Is It Important?</a:t>
            </a:r>
            <a:br>
              <a:rPr lang="en-US" b="1" dirty="0"/>
            </a:br>
            <a:endParaRPr lang="en-US" dirty="0"/>
          </a:p>
        </p:txBody>
      </p:sp>
      <p:sp>
        <p:nvSpPr>
          <p:cNvPr id="3" name="Content Placeholder 2">
            <a:extLst>
              <a:ext uri="{FF2B5EF4-FFF2-40B4-BE49-F238E27FC236}">
                <a16:creationId xmlns:a16="http://schemas.microsoft.com/office/drawing/2014/main" id="{C4019113-9C05-0B93-9973-3B01CA2C7DAE}"/>
              </a:ext>
            </a:extLst>
          </p:cNvPr>
          <p:cNvSpPr>
            <a:spLocks noGrp="1"/>
          </p:cNvSpPr>
          <p:nvPr>
            <p:ph idx="1"/>
          </p:nvPr>
        </p:nvSpPr>
        <p:spPr/>
        <p:txBody>
          <a:bodyPr>
            <a:normAutofit fontScale="92500" lnSpcReduction="10000"/>
          </a:bodyPr>
          <a:lstStyle/>
          <a:p>
            <a:r>
              <a:rPr lang="en-US" dirty="0"/>
              <a:t>Research ethics </a:t>
            </a:r>
            <a:r>
              <a:rPr lang="en-US" b="1" dirty="0"/>
              <a:t>govern the standards of conduct for scientific researchers</a:t>
            </a:r>
            <a:r>
              <a:rPr lang="en-US" dirty="0"/>
              <a:t>. It is important to adhere to ethical principles in order to protect the dignity, rights, and welfare of research participants.</a:t>
            </a:r>
          </a:p>
          <a:p>
            <a:pPr marL="0" indent="0">
              <a:buNone/>
            </a:pPr>
            <a:r>
              <a:rPr lang="en-US" b="1" dirty="0">
                <a:solidFill>
                  <a:srgbClr val="7030A0"/>
                </a:solidFill>
              </a:rPr>
              <a:t>What are the 5 ethics of research?</a:t>
            </a:r>
          </a:p>
          <a:p>
            <a:r>
              <a:rPr lang="en-US" b="1" dirty="0">
                <a:effectLst/>
                <a:highlight>
                  <a:srgbClr val="FFFF00"/>
                </a:highlight>
              </a:rPr>
              <a:t>Principles of research ethics</a:t>
            </a:r>
            <a:endParaRPr lang="en-US" dirty="0">
              <a:effectLst/>
              <a:highlight>
                <a:srgbClr val="FFFF00"/>
              </a:highlight>
            </a:endParaRPr>
          </a:p>
          <a:p>
            <a:pPr>
              <a:buFont typeface="Arial" panose="020B0604020202020204" pitchFamily="34" charset="0"/>
              <a:buChar char="•"/>
            </a:pPr>
            <a:r>
              <a:rPr lang="en-US" dirty="0">
                <a:effectLst/>
              </a:rPr>
              <a:t>PRINCIPLE ONE: Minimizing the risk of harm.</a:t>
            </a:r>
          </a:p>
          <a:p>
            <a:pPr>
              <a:buFont typeface="Arial" panose="020B0604020202020204" pitchFamily="34" charset="0"/>
              <a:buChar char="•"/>
            </a:pPr>
            <a:r>
              <a:rPr lang="en-US" dirty="0">
                <a:effectLst/>
              </a:rPr>
              <a:t>PRINCIPLE TWO: Obtaining informed consent.</a:t>
            </a:r>
          </a:p>
          <a:p>
            <a:pPr>
              <a:buFont typeface="Arial" panose="020B0604020202020204" pitchFamily="34" charset="0"/>
              <a:buChar char="•"/>
            </a:pPr>
            <a:r>
              <a:rPr lang="en-US" dirty="0">
                <a:effectLst/>
              </a:rPr>
              <a:t>PRINCIPLE THREE: Protecting anonymity and confidentiality.</a:t>
            </a:r>
          </a:p>
          <a:p>
            <a:pPr>
              <a:buFont typeface="Arial" panose="020B0604020202020204" pitchFamily="34" charset="0"/>
              <a:buChar char="•"/>
            </a:pPr>
            <a:r>
              <a:rPr lang="en-US" dirty="0">
                <a:effectLst/>
              </a:rPr>
              <a:t>PRINCIPLE FOUR: Avoiding deceptive practices.</a:t>
            </a:r>
          </a:p>
          <a:p>
            <a:pPr>
              <a:buFont typeface="Arial" panose="020B0604020202020204" pitchFamily="34" charset="0"/>
              <a:buChar char="•"/>
            </a:pPr>
            <a:r>
              <a:rPr lang="en-US" dirty="0">
                <a:effectLst/>
              </a:rPr>
              <a:t>PRINCIPLE FIVE: Providing the right to withdraw.</a:t>
            </a:r>
          </a:p>
          <a:p>
            <a:endParaRPr lang="en-US" dirty="0"/>
          </a:p>
        </p:txBody>
      </p:sp>
      <p:sp>
        <p:nvSpPr>
          <p:cNvPr id="4" name="Date Placeholder 3">
            <a:extLst>
              <a:ext uri="{FF2B5EF4-FFF2-40B4-BE49-F238E27FC236}">
                <a16:creationId xmlns:a16="http://schemas.microsoft.com/office/drawing/2014/main" id="{8A8D9D06-0606-B111-FE73-D231D071BC88}"/>
              </a:ext>
            </a:extLst>
          </p:cNvPr>
          <p:cNvSpPr>
            <a:spLocks noGrp="1"/>
          </p:cNvSpPr>
          <p:nvPr>
            <p:ph type="dt" sz="half" idx="10"/>
          </p:nvPr>
        </p:nvSpPr>
        <p:spPr/>
        <p:txBody>
          <a:bodyPr/>
          <a:lstStyle/>
          <a:p>
            <a:fld id="{40B23884-EC12-4C75-BC4E-042F0EE0FCDA}" type="datetime1">
              <a:rPr lang="en-US" smtClean="0"/>
              <a:t>05-Aug-25</a:t>
            </a:fld>
            <a:endParaRPr lang="en-US"/>
          </a:p>
        </p:txBody>
      </p:sp>
      <p:sp>
        <p:nvSpPr>
          <p:cNvPr id="5" name="Slide Number Placeholder 4">
            <a:extLst>
              <a:ext uri="{FF2B5EF4-FFF2-40B4-BE49-F238E27FC236}">
                <a16:creationId xmlns:a16="http://schemas.microsoft.com/office/drawing/2014/main" id="{1C771CA0-3947-7ED1-9BEE-BFE8B06E302B}"/>
              </a:ext>
            </a:extLst>
          </p:cNvPr>
          <p:cNvSpPr>
            <a:spLocks noGrp="1"/>
          </p:cNvSpPr>
          <p:nvPr>
            <p:ph type="sldNum" sz="quarter" idx="12"/>
          </p:nvPr>
        </p:nvSpPr>
        <p:spPr/>
        <p:txBody>
          <a:bodyPr/>
          <a:lstStyle/>
          <a:p>
            <a:fld id="{418E424D-5075-4224-8131-82619CE12B18}" type="slidenum">
              <a:rPr lang="en-US" smtClean="0"/>
              <a:t>31</a:t>
            </a:fld>
            <a:endParaRPr lang="en-US"/>
          </a:p>
        </p:txBody>
      </p:sp>
    </p:spTree>
    <p:extLst>
      <p:ext uri="{BB962C8B-B14F-4D97-AF65-F5344CB8AC3E}">
        <p14:creationId xmlns:p14="http://schemas.microsoft.com/office/powerpoint/2010/main" val="2676532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DB807D-83CB-FF79-4C84-3FBF387A4271}"/>
              </a:ext>
            </a:extLst>
          </p:cNvPr>
          <p:cNvSpPr>
            <a:spLocks noGrp="1"/>
          </p:cNvSpPr>
          <p:nvPr>
            <p:ph idx="1"/>
          </p:nvPr>
        </p:nvSpPr>
        <p:spPr/>
        <p:txBody>
          <a:bodyPr/>
          <a:lstStyle/>
          <a:p>
            <a:r>
              <a:rPr lang="en-US" dirty="0"/>
              <a:t>The ABET is a non-governmental organization that accredits post-secondary education programs in applied and natural sciences, computing, engineering, and engineering technology.</a:t>
            </a:r>
          </a:p>
          <a:p>
            <a:r>
              <a:rPr lang="en-US" dirty="0"/>
              <a:t>Accreditation Board for Engineering and Technology (ABET), Inc.</a:t>
            </a:r>
          </a:p>
          <a:p>
            <a:r>
              <a:rPr lang="en-US" dirty="0"/>
              <a:t>Abet: encourage or assist (someone) to do something wrong, in particular to commit a crime.</a:t>
            </a:r>
          </a:p>
        </p:txBody>
      </p:sp>
      <p:sp>
        <p:nvSpPr>
          <p:cNvPr id="4" name="Date Placeholder 3">
            <a:extLst>
              <a:ext uri="{FF2B5EF4-FFF2-40B4-BE49-F238E27FC236}">
                <a16:creationId xmlns:a16="http://schemas.microsoft.com/office/drawing/2014/main" id="{81A2EF39-F511-5A23-F7F8-863C19BDC780}"/>
              </a:ext>
            </a:extLst>
          </p:cNvPr>
          <p:cNvSpPr>
            <a:spLocks noGrp="1"/>
          </p:cNvSpPr>
          <p:nvPr>
            <p:ph type="dt" sz="half" idx="10"/>
          </p:nvPr>
        </p:nvSpPr>
        <p:spPr/>
        <p:txBody>
          <a:bodyPr/>
          <a:lstStyle/>
          <a:p>
            <a:fld id="{94672B5F-3E4A-4094-AD4E-5DBEAFFC19D7}" type="datetime1">
              <a:rPr lang="en-US" smtClean="0"/>
              <a:t>05-Aug-25</a:t>
            </a:fld>
            <a:endParaRPr lang="en-US"/>
          </a:p>
        </p:txBody>
      </p:sp>
      <p:sp>
        <p:nvSpPr>
          <p:cNvPr id="2" name="Slide Number Placeholder 1">
            <a:extLst>
              <a:ext uri="{FF2B5EF4-FFF2-40B4-BE49-F238E27FC236}">
                <a16:creationId xmlns:a16="http://schemas.microsoft.com/office/drawing/2014/main" id="{FAFADFC9-0816-F72F-FE7D-FBAD4724D1C2}"/>
              </a:ext>
            </a:extLst>
          </p:cNvPr>
          <p:cNvSpPr>
            <a:spLocks noGrp="1"/>
          </p:cNvSpPr>
          <p:nvPr>
            <p:ph type="sldNum" sz="quarter" idx="12"/>
          </p:nvPr>
        </p:nvSpPr>
        <p:spPr/>
        <p:txBody>
          <a:bodyPr/>
          <a:lstStyle/>
          <a:p>
            <a:fld id="{418E424D-5075-4224-8131-82619CE12B18}" type="slidenum">
              <a:rPr lang="en-US" smtClean="0"/>
              <a:t>32</a:t>
            </a:fld>
            <a:endParaRPr lang="en-US"/>
          </a:p>
        </p:txBody>
      </p:sp>
    </p:spTree>
    <p:extLst>
      <p:ext uri="{BB962C8B-B14F-4D97-AF65-F5344CB8AC3E}">
        <p14:creationId xmlns:p14="http://schemas.microsoft.com/office/powerpoint/2010/main" val="5145875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793B6-5476-7D1B-497A-11CC26F93429}"/>
              </a:ext>
            </a:extLst>
          </p:cNvPr>
          <p:cNvSpPr>
            <a:spLocks noGrp="1"/>
          </p:cNvSpPr>
          <p:nvPr>
            <p:ph type="title"/>
          </p:nvPr>
        </p:nvSpPr>
        <p:spPr/>
        <p:txBody>
          <a:bodyPr>
            <a:normAutofit/>
          </a:bodyPr>
          <a:lstStyle/>
          <a:p>
            <a:pPr algn="ctr"/>
            <a:r>
              <a:rPr lang="en-US" sz="3200" dirty="0">
                <a:solidFill>
                  <a:srgbClr val="7030A0"/>
                </a:solidFill>
              </a:rPr>
              <a:t>Integrity</a:t>
            </a:r>
          </a:p>
        </p:txBody>
      </p:sp>
      <p:sp>
        <p:nvSpPr>
          <p:cNvPr id="3" name="Content Placeholder 2">
            <a:extLst>
              <a:ext uri="{FF2B5EF4-FFF2-40B4-BE49-F238E27FC236}">
                <a16:creationId xmlns:a16="http://schemas.microsoft.com/office/drawing/2014/main" id="{FF5A03BB-D744-82AE-D718-01A8800D8BDF}"/>
              </a:ext>
            </a:extLst>
          </p:cNvPr>
          <p:cNvSpPr>
            <a:spLocks noGrp="1"/>
          </p:cNvSpPr>
          <p:nvPr>
            <p:ph idx="1"/>
          </p:nvPr>
        </p:nvSpPr>
        <p:spPr/>
        <p:txBody>
          <a:bodyPr/>
          <a:lstStyle/>
          <a:p>
            <a:r>
              <a:rPr lang="en-US" dirty="0"/>
              <a:t>The quality of being honest and having strong moral principles.</a:t>
            </a:r>
          </a:p>
          <a:p>
            <a:r>
              <a:rPr lang="en-US" dirty="0">
                <a:effectLst/>
              </a:rPr>
              <a:t>The state of being whole and </a:t>
            </a:r>
            <a:r>
              <a:rPr lang="en-US" dirty="0">
                <a:effectLst/>
                <a:hlinkClick r:id="rId2"/>
              </a:rPr>
              <a:t>undivided</a:t>
            </a:r>
            <a:r>
              <a:rPr lang="en-US" dirty="0">
                <a:effectLst/>
              </a:rPr>
              <a:t>.</a:t>
            </a:r>
          </a:p>
          <a:p>
            <a:r>
              <a:rPr lang="en-US" dirty="0"/>
              <a:t>Integrity is an indispensable moral virtue that includes acting with honesty, fairness, and decency.</a:t>
            </a:r>
          </a:p>
        </p:txBody>
      </p:sp>
      <p:sp>
        <p:nvSpPr>
          <p:cNvPr id="4" name="Date Placeholder 3">
            <a:extLst>
              <a:ext uri="{FF2B5EF4-FFF2-40B4-BE49-F238E27FC236}">
                <a16:creationId xmlns:a16="http://schemas.microsoft.com/office/drawing/2014/main" id="{2EBFB1CB-6000-1423-0668-C66E5412AE3C}"/>
              </a:ext>
            </a:extLst>
          </p:cNvPr>
          <p:cNvSpPr>
            <a:spLocks noGrp="1"/>
          </p:cNvSpPr>
          <p:nvPr>
            <p:ph type="dt" sz="half" idx="10"/>
          </p:nvPr>
        </p:nvSpPr>
        <p:spPr/>
        <p:txBody>
          <a:bodyPr/>
          <a:lstStyle/>
          <a:p>
            <a:fld id="{D37EDA42-08C7-4A04-B3A4-A3D7EF10846B}" type="datetime1">
              <a:rPr lang="en-US" smtClean="0"/>
              <a:t>05-Aug-25</a:t>
            </a:fld>
            <a:endParaRPr lang="en-US"/>
          </a:p>
        </p:txBody>
      </p:sp>
      <p:sp>
        <p:nvSpPr>
          <p:cNvPr id="5" name="Slide Number Placeholder 4">
            <a:extLst>
              <a:ext uri="{FF2B5EF4-FFF2-40B4-BE49-F238E27FC236}">
                <a16:creationId xmlns:a16="http://schemas.microsoft.com/office/drawing/2014/main" id="{AC728BAF-C23A-D729-9E7F-8822113BD7E3}"/>
              </a:ext>
            </a:extLst>
          </p:cNvPr>
          <p:cNvSpPr>
            <a:spLocks noGrp="1"/>
          </p:cNvSpPr>
          <p:nvPr>
            <p:ph type="sldNum" sz="quarter" idx="12"/>
          </p:nvPr>
        </p:nvSpPr>
        <p:spPr/>
        <p:txBody>
          <a:bodyPr/>
          <a:lstStyle/>
          <a:p>
            <a:fld id="{418E424D-5075-4224-8131-82619CE12B18}" type="slidenum">
              <a:rPr lang="en-US" smtClean="0"/>
              <a:t>33</a:t>
            </a:fld>
            <a:endParaRPr lang="en-US"/>
          </a:p>
        </p:txBody>
      </p:sp>
    </p:spTree>
    <p:extLst>
      <p:ext uri="{BB962C8B-B14F-4D97-AF65-F5344CB8AC3E}">
        <p14:creationId xmlns:p14="http://schemas.microsoft.com/office/powerpoint/2010/main" val="28043785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D3C6F-B432-FBE5-614B-410AE50EA83D}"/>
              </a:ext>
            </a:extLst>
          </p:cNvPr>
          <p:cNvSpPr>
            <a:spLocks noGrp="1"/>
          </p:cNvSpPr>
          <p:nvPr>
            <p:ph type="title"/>
          </p:nvPr>
        </p:nvSpPr>
        <p:spPr/>
        <p:txBody>
          <a:bodyPr/>
          <a:lstStyle/>
          <a:p>
            <a:pPr algn="ctr"/>
            <a:r>
              <a:rPr lang="en-US" sz="3200" b="1" dirty="0">
                <a:solidFill>
                  <a:srgbClr val="7030A0"/>
                </a:solidFill>
                <a:highlight>
                  <a:srgbClr val="FFFF00"/>
                </a:highlight>
                <a:hlinkClick r:id="rId2">
                  <a:extLst>
                    <a:ext uri="{A12FA001-AC4F-418D-AE19-62706E023703}">
                      <ahyp:hlinkClr xmlns:ahyp="http://schemas.microsoft.com/office/drawing/2018/hyperlinkcolor" val="tx"/>
                    </a:ext>
                  </a:extLst>
                </a:hlinkClick>
              </a:rPr>
              <a:t>Intellectual Property Right</a:t>
            </a:r>
            <a:br>
              <a:rPr lang="en-US" b="1" dirty="0"/>
            </a:br>
            <a:endParaRPr lang="en-US" dirty="0"/>
          </a:p>
        </p:txBody>
      </p:sp>
      <p:pic>
        <p:nvPicPr>
          <p:cNvPr id="5" name="Content Placeholder 4">
            <a:extLst>
              <a:ext uri="{FF2B5EF4-FFF2-40B4-BE49-F238E27FC236}">
                <a16:creationId xmlns:a16="http://schemas.microsoft.com/office/drawing/2014/main" id="{A3AB4795-EE44-E77F-2147-C451D83CEE7A}"/>
              </a:ext>
            </a:extLst>
          </p:cNvPr>
          <p:cNvPicPr>
            <a:picLocks noGrp="1" noChangeAspect="1"/>
          </p:cNvPicPr>
          <p:nvPr>
            <p:ph idx="1"/>
          </p:nvPr>
        </p:nvPicPr>
        <p:blipFill>
          <a:blip r:embed="rId3"/>
          <a:stretch>
            <a:fillRect/>
          </a:stretch>
        </p:blipFill>
        <p:spPr>
          <a:xfrm>
            <a:off x="3281680" y="1950720"/>
            <a:ext cx="5242560" cy="4318000"/>
          </a:xfrm>
          <a:prstGeom prst="rect">
            <a:avLst/>
          </a:prstGeom>
        </p:spPr>
      </p:pic>
      <p:sp>
        <p:nvSpPr>
          <p:cNvPr id="4" name="Date Placeholder 3">
            <a:extLst>
              <a:ext uri="{FF2B5EF4-FFF2-40B4-BE49-F238E27FC236}">
                <a16:creationId xmlns:a16="http://schemas.microsoft.com/office/drawing/2014/main" id="{B26D049A-4115-634D-0FE3-0FF85B9051D6}"/>
              </a:ext>
            </a:extLst>
          </p:cNvPr>
          <p:cNvSpPr>
            <a:spLocks noGrp="1"/>
          </p:cNvSpPr>
          <p:nvPr>
            <p:ph type="dt" sz="half" idx="10"/>
          </p:nvPr>
        </p:nvSpPr>
        <p:spPr/>
        <p:txBody>
          <a:bodyPr/>
          <a:lstStyle/>
          <a:p>
            <a:fld id="{25A012C2-AA38-4EDF-BFC7-E594A8D9C27A}" type="datetime1">
              <a:rPr lang="en-US" smtClean="0"/>
              <a:t>05-Aug-25</a:t>
            </a:fld>
            <a:endParaRPr lang="en-US"/>
          </a:p>
        </p:txBody>
      </p:sp>
      <p:sp>
        <p:nvSpPr>
          <p:cNvPr id="3" name="Slide Number Placeholder 2">
            <a:extLst>
              <a:ext uri="{FF2B5EF4-FFF2-40B4-BE49-F238E27FC236}">
                <a16:creationId xmlns:a16="http://schemas.microsoft.com/office/drawing/2014/main" id="{EF1B71BC-D53B-6DE3-E7F0-6E370EB3A0B6}"/>
              </a:ext>
            </a:extLst>
          </p:cNvPr>
          <p:cNvSpPr>
            <a:spLocks noGrp="1"/>
          </p:cNvSpPr>
          <p:nvPr>
            <p:ph type="sldNum" sz="quarter" idx="12"/>
          </p:nvPr>
        </p:nvSpPr>
        <p:spPr/>
        <p:txBody>
          <a:bodyPr/>
          <a:lstStyle/>
          <a:p>
            <a:fld id="{418E424D-5075-4224-8131-82619CE12B18}" type="slidenum">
              <a:rPr lang="en-US" smtClean="0"/>
              <a:t>34</a:t>
            </a:fld>
            <a:endParaRPr lang="en-US"/>
          </a:p>
        </p:txBody>
      </p:sp>
    </p:spTree>
    <p:extLst>
      <p:ext uri="{BB962C8B-B14F-4D97-AF65-F5344CB8AC3E}">
        <p14:creationId xmlns:p14="http://schemas.microsoft.com/office/powerpoint/2010/main" val="2589869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CB146-F66D-EA73-F72D-6DED7ED35CB9}"/>
              </a:ext>
            </a:extLst>
          </p:cNvPr>
          <p:cNvSpPr>
            <a:spLocks noGrp="1"/>
          </p:cNvSpPr>
          <p:nvPr>
            <p:ph type="title"/>
          </p:nvPr>
        </p:nvSpPr>
        <p:spPr/>
        <p:txBody>
          <a:bodyPr>
            <a:normAutofit/>
          </a:bodyPr>
          <a:lstStyle/>
          <a:p>
            <a:pPr algn="ctr"/>
            <a:r>
              <a:rPr lang="en-US" sz="3200" b="1" dirty="0">
                <a:solidFill>
                  <a:srgbClr val="7030A0"/>
                </a:solidFill>
                <a:latin typeface="+mn-lt"/>
              </a:rPr>
              <a:t>Ethical views</a:t>
            </a:r>
          </a:p>
        </p:txBody>
      </p:sp>
      <p:sp>
        <p:nvSpPr>
          <p:cNvPr id="4" name="Date Placeholder 3">
            <a:extLst>
              <a:ext uri="{FF2B5EF4-FFF2-40B4-BE49-F238E27FC236}">
                <a16:creationId xmlns:a16="http://schemas.microsoft.com/office/drawing/2014/main" id="{3EA0E178-428B-AB2C-7922-615200BFE29C}"/>
              </a:ext>
            </a:extLst>
          </p:cNvPr>
          <p:cNvSpPr>
            <a:spLocks noGrp="1"/>
          </p:cNvSpPr>
          <p:nvPr>
            <p:ph type="dt" sz="half" idx="10"/>
          </p:nvPr>
        </p:nvSpPr>
        <p:spPr/>
        <p:txBody>
          <a:bodyPr/>
          <a:lstStyle/>
          <a:p>
            <a:fld id="{240803B8-8947-4502-BAB2-33575B576A85}" type="datetime1">
              <a:rPr lang="en-US" smtClean="0"/>
              <a:t>05-Aug-25</a:t>
            </a:fld>
            <a:endParaRPr lang="en-US"/>
          </a:p>
        </p:txBody>
      </p:sp>
      <p:pic>
        <p:nvPicPr>
          <p:cNvPr id="10" name="Picture 9">
            <a:extLst>
              <a:ext uri="{FF2B5EF4-FFF2-40B4-BE49-F238E27FC236}">
                <a16:creationId xmlns:a16="http://schemas.microsoft.com/office/drawing/2014/main" id="{42060119-8E18-DD85-3730-A1F8551512CE}"/>
              </a:ext>
            </a:extLst>
          </p:cNvPr>
          <p:cNvPicPr>
            <a:picLocks noChangeAspect="1"/>
          </p:cNvPicPr>
          <p:nvPr/>
        </p:nvPicPr>
        <p:blipFill>
          <a:blip r:embed="rId2"/>
          <a:stretch>
            <a:fillRect/>
          </a:stretch>
        </p:blipFill>
        <p:spPr>
          <a:xfrm>
            <a:off x="5575718" y="2448221"/>
            <a:ext cx="5897880" cy="1560869"/>
          </a:xfrm>
          <a:prstGeom prst="rect">
            <a:avLst/>
          </a:prstGeom>
        </p:spPr>
      </p:pic>
      <p:pic>
        <p:nvPicPr>
          <p:cNvPr id="14" name="Content Placeholder 13">
            <a:extLst>
              <a:ext uri="{FF2B5EF4-FFF2-40B4-BE49-F238E27FC236}">
                <a16:creationId xmlns:a16="http://schemas.microsoft.com/office/drawing/2014/main" id="{F5A3AB74-C472-2610-36A1-9C6228A9C8FD}"/>
              </a:ext>
            </a:extLst>
          </p:cNvPr>
          <p:cNvPicPr>
            <a:picLocks noGrp="1" noChangeAspect="1"/>
          </p:cNvPicPr>
          <p:nvPr>
            <p:ph idx="1"/>
          </p:nvPr>
        </p:nvPicPr>
        <p:blipFill>
          <a:blip r:embed="rId3"/>
          <a:stretch>
            <a:fillRect/>
          </a:stretch>
        </p:blipFill>
        <p:spPr>
          <a:xfrm>
            <a:off x="718402" y="2174295"/>
            <a:ext cx="4857316" cy="2854906"/>
          </a:xfrm>
        </p:spPr>
      </p:pic>
      <p:pic>
        <p:nvPicPr>
          <p:cNvPr id="20" name="Picture 19">
            <a:extLst>
              <a:ext uri="{FF2B5EF4-FFF2-40B4-BE49-F238E27FC236}">
                <a16:creationId xmlns:a16="http://schemas.microsoft.com/office/drawing/2014/main" id="{7481AACA-620D-6332-7480-643E60D79BEF}"/>
              </a:ext>
            </a:extLst>
          </p:cNvPr>
          <p:cNvPicPr>
            <a:picLocks noChangeAspect="1"/>
          </p:cNvPicPr>
          <p:nvPr/>
        </p:nvPicPr>
        <p:blipFill>
          <a:blip r:embed="rId4"/>
          <a:stretch>
            <a:fillRect/>
          </a:stretch>
        </p:blipFill>
        <p:spPr>
          <a:xfrm>
            <a:off x="5575718" y="4142486"/>
            <a:ext cx="6136640" cy="1550289"/>
          </a:xfrm>
          <a:prstGeom prst="rect">
            <a:avLst/>
          </a:prstGeom>
        </p:spPr>
      </p:pic>
      <p:sp>
        <p:nvSpPr>
          <p:cNvPr id="3" name="Slide Number Placeholder 2">
            <a:extLst>
              <a:ext uri="{FF2B5EF4-FFF2-40B4-BE49-F238E27FC236}">
                <a16:creationId xmlns:a16="http://schemas.microsoft.com/office/drawing/2014/main" id="{D31FC793-C55F-82BF-06AA-3838BAD86108}"/>
              </a:ext>
            </a:extLst>
          </p:cNvPr>
          <p:cNvSpPr>
            <a:spLocks noGrp="1"/>
          </p:cNvSpPr>
          <p:nvPr>
            <p:ph type="sldNum" sz="quarter" idx="12"/>
          </p:nvPr>
        </p:nvSpPr>
        <p:spPr/>
        <p:txBody>
          <a:bodyPr/>
          <a:lstStyle/>
          <a:p>
            <a:fld id="{418E424D-5075-4224-8131-82619CE12B18}" type="slidenum">
              <a:rPr lang="en-US" smtClean="0"/>
              <a:t>4</a:t>
            </a:fld>
            <a:endParaRPr lang="en-US"/>
          </a:p>
        </p:txBody>
      </p:sp>
    </p:spTree>
    <p:extLst>
      <p:ext uri="{BB962C8B-B14F-4D97-AF65-F5344CB8AC3E}">
        <p14:creationId xmlns:p14="http://schemas.microsoft.com/office/powerpoint/2010/main" val="1082450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8AE045D0-1F22-6AA0-937D-10ECE0C4A4EA}"/>
              </a:ext>
            </a:extLst>
          </p:cNvPr>
          <p:cNvPicPr>
            <a:picLocks noGrp="1" noChangeAspect="1"/>
          </p:cNvPicPr>
          <p:nvPr>
            <p:ph idx="1"/>
          </p:nvPr>
        </p:nvPicPr>
        <p:blipFill>
          <a:blip r:embed="rId2"/>
          <a:stretch>
            <a:fillRect/>
          </a:stretch>
        </p:blipFill>
        <p:spPr>
          <a:xfrm>
            <a:off x="2391265" y="705399"/>
            <a:ext cx="7409470" cy="2217591"/>
          </a:xfrm>
        </p:spPr>
      </p:pic>
      <p:sp>
        <p:nvSpPr>
          <p:cNvPr id="4" name="Date Placeholder 3">
            <a:extLst>
              <a:ext uri="{FF2B5EF4-FFF2-40B4-BE49-F238E27FC236}">
                <a16:creationId xmlns:a16="http://schemas.microsoft.com/office/drawing/2014/main" id="{83E0FBF3-7403-1D3A-40BF-C6304463DC7F}"/>
              </a:ext>
            </a:extLst>
          </p:cNvPr>
          <p:cNvSpPr>
            <a:spLocks noGrp="1"/>
          </p:cNvSpPr>
          <p:nvPr>
            <p:ph type="dt" sz="half" idx="10"/>
          </p:nvPr>
        </p:nvSpPr>
        <p:spPr/>
        <p:txBody>
          <a:bodyPr/>
          <a:lstStyle/>
          <a:p>
            <a:fld id="{F0E50FF1-00EF-4AD2-8F87-8D7E514D6F7B}" type="datetime1">
              <a:rPr lang="en-US" smtClean="0"/>
              <a:t>05-Aug-25</a:t>
            </a:fld>
            <a:endParaRPr lang="en-US"/>
          </a:p>
        </p:txBody>
      </p:sp>
      <p:pic>
        <p:nvPicPr>
          <p:cNvPr id="16" name="Picture 15">
            <a:extLst>
              <a:ext uri="{FF2B5EF4-FFF2-40B4-BE49-F238E27FC236}">
                <a16:creationId xmlns:a16="http://schemas.microsoft.com/office/drawing/2014/main" id="{D7A35A88-258A-CD98-D7CC-250A3E130B01}"/>
              </a:ext>
            </a:extLst>
          </p:cNvPr>
          <p:cNvPicPr>
            <a:picLocks noChangeAspect="1"/>
          </p:cNvPicPr>
          <p:nvPr/>
        </p:nvPicPr>
        <p:blipFill>
          <a:blip r:embed="rId3"/>
          <a:stretch>
            <a:fillRect/>
          </a:stretch>
        </p:blipFill>
        <p:spPr>
          <a:xfrm>
            <a:off x="3489960" y="3045905"/>
            <a:ext cx="5614155" cy="2882729"/>
          </a:xfrm>
          <a:prstGeom prst="rect">
            <a:avLst/>
          </a:prstGeom>
        </p:spPr>
      </p:pic>
      <p:sp>
        <p:nvSpPr>
          <p:cNvPr id="2" name="Slide Number Placeholder 1">
            <a:extLst>
              <a:ext uri="{FF2B5EF4-FFF2-40B4-BE49-F238E27FC236}">
                <a16:creationId xmlns:a16="http://schemas.microsoft.com/office/drawing/2014/main" id="{536C2F82-AB5F-6CF8-968D-15E768534399}"/>
              </a:ext>
            </a:extLst>
          </p:cNvPr>
          <p:cNvSpPr>
            <a:spLocks noGrp="1"/>
          </p:cNvSpPr>
          <p:nvPr>
            <p:ph type="sldNum" sz="quarter" idx="12"/>
          </p:nvPr>
        </p:nvSpPr>
        <p:spPr/>
        <p:txBody>
          <a:bodyPr/>
          <a:lstStyle/>
          <a:p>
            <a:fld id="{418E424D-5075-4224-8131-82619CE12B18}" type="slidenum">
              <a:rPr lang="en-US" smtClean="0"/>
              <a:t>5</a:t>
            </a:fld>
            <a:endParaRPr lang="en-US"/>
          </a:p>
        </p:txBody>
      </p:sp>
    </p:spTree>
    <p:extLst>
      <p:ext uri="{BB962C8B-B14F-4D97-AF65-F5344CB8AC3E}">
        <p14:creationId xmlns:p14="http://schemas.microsoft.com/office/powerpoint/2010/main" val="2630918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2A5448F9-7C51-7F6E-B7C0-18D1BDF98C75}"/>
              </a:ext>
            </a:extLst>
          </p:cNvPr>
          <p:cNvPicPr>
            <a:picLocks noGrp="1" noChangeAspect="1"/>
          </p:cNvPicPr>
          <p:nvPr>
            <p:ph idx="1"/>
          </p:nvPr>
        </p:nvPicPr>
        <p:blipFill>
          <a:blip r:embed="rId2"/>
          <a:stretch>
            <a:fillRect/>
          </a:stretch>
        </p:blipFill>
        <p:spPr>
          <a:xfrm>
            <a:off x="1184347" y="545093"/>
            <a:ext cx="3296213" cy="470907"/>
          </a:xfrm>
        </p:spPr>
      </p:pic>
      <p:sp>
        <p:nvSpPr>
          <p:cNvPr id="4" name="Date Placeholder 3">
            <a:extLst>
              <a:ext uri="{FF2B5EF4-FFF2-40B4-BE49-F238E27FC236}">
                <a16:creationId xmlns:a16="http://schemas.microsoft.com/office/drawing/2014/main" id="{E0CA3C56-67C4-9FE3-8F9E-3AC9CA15C009}"/>
              </a:ext>
            </a:extLst>
          </p:cNvPr>
          <p:cNvSpPr>
            <a:spLocks noGrp="1"/>
          </p:cNvSpPr>
          <p:nvPr>
            <p:ph type="dt" sz="half" idx="10"/>
          </p:nvPr>
        </p:nvSpPr>
        <p:spPr/>
        <p:txBody>
          <a:bodyPr/>
          <a:lstStyle/>
          <a:p>
            <a:fld id="{B5BD69D8-3E09-47EB-99BD-06B031EF79D6}" type="datetime1">
              <a:rPr lang="en-US" smtClean="0"/>
              <a:t>05-Aug-25</a:t>
            </a:fld>
            <a:endParaRPr lang="en-US"/>
          </a:p>
        </p:txBody>
      </p:sp>
      <p:pic>
        <p:nvPicPr>
          <p:cNvPr id="8" name="Picture 7">
            <a:extLst>
              <a:ext uri="{FF2B5EF4-FFF2-40B4-BE49-F238E27FC236}">
                <a16:creationId xmlns:a16="http://schemas.microsoft.com/office/drawing/2014/main" id="{2F0570DB-E252-1A08-F85D-FACAA0F255B7}"/>
              </a:ext>
            </a:extLst>
          </p:cNvPr>
          <p:cNvPicPr>
            <a:picLocks noChangeAspect="1"/>
          </p:cNvPicPr>
          <p:nvPr/>
        </p:nvPicPr>
        <p:blipFill>
          <a:blip r:embed="rId3"/>
          <a:stretch>
            <a:fillRect/>
          </a:stretch>
        </p:blipFill>
        <p:spPr>
          <a:xfrm>
            <a:off x="4671413" y="483564"/>
            <a:ext cx="6996896" cy="1064871"/>
          </a:xfrm>
          <a:prstGeom prst="rect">
            <a:avLst/>
          </a:prstGeom>
        </p:spPr>
      </p:pic>
      <p:pic>
        <p:nvPicPr>
          <p:cNvPr id="10" name="Picture 9">
            <a:extLst>
              <a:ext uri="{FF2B5EF4-FFF2-40B4-BE49-F238E27FC236}">
                <a16:creationId xmlns:a16="http://schemas.microsoft.com/office/drawing/2014/main" id="{498A3861-A7DD-6457-8ED2-F848D1FE9510}"/>
              </a:ext>
            </a:extLst>
          </p:cNvPr>
          <p:cNvPicPr>
            <a:picLocks noChangeAspect="1"/>
          </p:cNvPicPr>
          <p:nvPr/>
        </p:nvPicPr>
        <p:blipFill>
          <a:blip r:embed="rId4"/>
          <a:stretch>
            <a:fillRect/>
          </a:stretch>
        </p:blipFill>
        <p:spPr>
          <a:xfrm>
            <a:off x="1160748" y="1984596"/>
            <a:ext cx="3319812" cy="365125"/>
          </a:xfrm>
          <a:prstGeom prst="rect">
            <a:avLst/>
          </a:prstGeom>
        </p:spPr>
      </p:pic>
      <p:pic>
        <p:nvPicPr>
          <p:cNvPr id="14" name="Picture 13">
            <a:extLst>
              <a:ext uri="{FF2B5EF4-FFF2-40B4-BE49-F238E27FC236}">
                <a16:creationId xmlns:a16="http://schemas.microsoft.com/office/drawing/2014/main" id="{8C3E3AB1-79DB-F5CA-5922-10F7B57305F0}"/>
              </a:ext>
            </a:extLst>
          </p:cNvPr>
          <p:cNvPicPr>
            <a:picLocks noChangeAspect="1"/>
          </p:cNvPicPr>
          <p:nvPr/>
        </p:nvPicPr>
        <p:blipFill>
          <a:blip r:embed="rId5"/>
          <a:stretch>
            <a:fillRect/>
          </a:stretch>
        </p:blipFill>
        <p:spPr>
          <a:xfrm>
            <a:off x="4671413" y="1906989"/>
            <a:ext cx="6428065" cy="885463"/>
          </a:xfrm>
          <a:prstGeom prst="rect">
            <a:avLst/>
          </a:prstGeom>
        </p:spPr>
      </p:pic>
      <p:pic>
        <p:nvPicPr>
          <p:cNvPr id="16" name="Picture 15">
            <a:extLst>
              <a:ext uri="{FF2B5EF4-FFF2-40B4-BE49-F238E27FC236}">
                <a16:creationId xmlns:a16="http://schemas.microsoft.com/office/drawing/2014/main" id="{F8999DC2-8125-B332-BDD8-DCF4215C9859}"/>
              </a:ext>
            </a:extLst>
          </p:cNvPr>
          <p:cNvPicPr>
            <a:picLocks noChangeAspect="1"/>
          </p:cNvPicPr>
          <p:nvPr/>
        </p:nvPicPr>
        <p:blipFill>
          <a:blip r:embed="rId6"/>
          <a:stretch>
            <a:fillRect/>
          </a:stretch>
        </p:blipFill>
        <p:spPr>
          <a:xfrm>
            <a:off x="1160749" y="3007360"/>
            <a:ext cx="7454931" cy="1183393"/>
          </a:xfrm>
          <a:prstGeom prst="rect">
            <a:avLst/>
          </a:prstGeom>
        </p:spPr>
      </p:pic>
      <p:pic>
        <p:nvPicPr>
          <p:cNvPr id="18" name="Picture 17">
            <a:extLst>
              <a:ext uri="{FF2B5EF4-FFF2-40B4-BE49-F238E27FC236}">
                <a16:creationId xmlns:a16="http://schemas.microsoft.com/office/drawing/2014/main" id="{6F2CCFA5-8F28-852F-449D-5DAA42BF05BB}"/>
              </a:ext>
            </a:extLst>
          </p:cNvPr>
          <p:cNvPicPr>
            <a:picLocks noChangeAspect="1"/>
          </p:cNvPicPr>
          <p:nvPr/>
        </p:nvPicPr>
        <p:blipFill>
          <a:blip r:embed="rId7"/>
          <a:stretch>
            <a:fillRect/>
          </a:stretch>
        </p:blipFill>
        <p:spPr>
          <a:xfrm>
            <a:off x="3845560" y="4251377"/>
            <a:ext cx="5979160" cy="1817287"/>
          </a:xfrm>
          <a:prstGeom prst="rect">
            <a:avLst/>
          </a:prstGeom>
        </p:spPr>
      </p:pic>
      <p:sp>
        <p:nvSpPr>
          <p:cNvPr id="2" name="Slide Number Placeholder 1">
            <a:extLst>
              <a:ext uri="{FF2B5EF4-FFF2-40B4-BE49-F238E27FC236}">
                <a16:creationId xmlns:a16="http://schemas.microsoft.com/office/drawing/2014/main" id="{0821A628-E237-93C0-1A4B-E370D6322652}"/>
              </a:ext>
            </a:extLst>
          </p:cNvPr>
          <p:cNvSpPr>
            <a:spLocks noGrp="1"/>
          </p:cNvSpPr>
          <p:nvPr>
            <p:ph type="sldNum" sz="quarter" idx="12"/>
          </p:nvPr>
        </p:nvSpPr>
        <p:spPr/>
        <p:txBody>
          <a:bodyPr/>
          <a:lstStyle/>
          <a:p>
            <a:fld id="{418E424D-5075-4224-8131-82619CE12B18}" type="slidenum">
              <a:rPr lang="en-US" smtClean="0"/>
              <a:t>6</a:t>
            </a:fld>
            <a:endParaRPr lang="en-US"/>
          </a:p>
        </p:txBody>
      </p:sp>
    </p:spTree>
    <p:extLst>
      <p:ext uri="{BB962C8B-B14F-4D97-AF65-F5344CB8AC3E}">
        <p14:creationId xmlns:p14="http://schemas.microsoft.com/office/powerpoint/2010/main" val="990186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8B5D-2420-ED32-754B-0FFBC8D460E4}"/>
              </a:ext>
            </a:extLst>
          </p:cNvPr>
          <p:cNvSpPr>
            <a:spLocks noGrp="1"/>
          </p:cNvSpPr>
          <p:nvPr>
            <p:ph type="title"/>
          </p:nvPr>
        </p:nvSpPr>
        <p:spPr/>
        <p:txBody>
          <a:bodyPr>
            <a:normAutofit/>
          </a:bodyPr>
          <a:lstStyle/>
          <a:p>
            <a:pPr algn="ctr"/>
            <a:r>
              <a:rPr lang="en-US" sz="2400" dirty="0">
                <a:solidFill>
                  <a:srgbClr val="7030A0"/>
                </a:solidFill>
                <a:highlight>
                  <a:srgbClr val="FFFF00"/>
                </a:highlight>
              </a:rPr>
              <a:t>Attitudes, values, ethics, and morals are mental constructs that guide our behavior. </a:t>
            </a:r>
            <a:r>
              <a:rPr lang="en-US" sz="2400" dirty="0">
                <a:solidFill>
                  <a:srgbClr val="7030A0"/>
                </a:solidFill>
              </a:rPr>
              <a:t>They are responsible for influencing our choices, guiding our decision-making, and directing our behavior. </a:t>
            </a:r>
          </a:p>
        </p:txBody>
      </p:sp>
      <p:pic>
        <p:nvPicPr>
          <p:cNvPr id="5" name="Content Placeholder 4">
            <a:extLst>
              <a:ext uri="{FF2B5EF4-FFF2-40B4-BE49-F238E27FC236}">
                <a16:creationId xmlns:a16="http://schemas.microsoft.com/office/drawing/2014/main" id="{54F0EEF5-60C7-EAEB-FB0F-FB803565F476}"/>
              </a:ext>
            </a:extLst>
          </p:cNvPr>
          <p:cNvPicPr>
            <a:picLocks noGrp="1" noChangeAspect="1"/>
          </p:cNvPicPr>
          <p:nvPr>
            <p:ph idx="1"/>
          </p:nvPr>
        </p:nvPicPr>
        <p:blipFill>
          <a:blip r:embed="rId2"/>
          <a:stretch>
            <a:fillRect/>
          </a:stretch>
        </p:blipFill>
        <p:spPr>
          <a:xfrm>
            <a:off x="838200" y="2442210"/>
            <a:ext cx="10515600" cy="3118167"/>
          </a:xfrm>
          <a:prstGeom prst="rect">
            <a:avLst/>
          </a:prstGeom>
        </p:spPr>
      </p:pic>
      <p:sp>
        <p:nvSpPr>
          <p:cNvPr id="4" name="Date Placeholder 3">
            <a:extLst>
              <a:ext uri="{FF2B5EF4-FFF2-40B4-BE49-F238E27FC236}">
                <a16:creationId xmlns:a16="http://schemas.microsoft.com/office/drawing/2014/main" id="{9E8C0E16-E1BF-C0CC-455B-B800776CF7C1}"/>
              </a:ext>
            </a:extLst>
          </p:cNvPr>
          <p:cNvSpPr>
            <a:spLocks noGrp="1"/>
          </p:cNvSpPr>
          <p:nvPr>
            <p:ph type="dt" sz="half" idx="10"/>
          </p:nvPr>
        </p:nvSpPr>
        <p:spPr/>
        <p:txBody>
          <a:bodyPr/>
          <a:lstStyle/>
          <a:p>
            <a:fld id="{3D59EB5E-2065-4705-BD61-D63C65EB5D12}" type="datetime1">
              <a:rPr lang="en-US" smtClean="0"/>
              <a:t>05-Aug-25</a:t>
            </a:fld>
            <a:endParaRPr lang="en-US"/>
          </a:p>
        </p:txBody>
      </p:sp>
      <p:sp>
        <p:nvSpPr>
          <p:cNvPr id="3" name="Slide Number Placeholder 2">
            <a:extLst>
              <a:ext uri="{FF2B5EF4-FFF2-40B4-BE49-F238E27FC236}">
                <a16:creationId xmlns:a16="http://schemas.microsoft.com/office/drawing/2014/main" id="{FB4BA8F2-2EDA-BA47-CE8B-F694AF8EE64A}"/>
              </a:ext>
            </a:extLst>
          </p:cNvPr>
          <p:cNvSpPr>
            <a:spLocks noGrp="1"/>
          </p:cNvSpPr>
          <p:nvPr>
            <p:ph type="sldNum" sz="quarter" idx="12"/>
          </p:nvPr>
        </p:nvSpPr>
        <p:spPr/>
        <p:txBody>
          <a:bodyPr/>
          <a:lstStyle/>
          <a:p>
            <a:fld id="{418E424D-5075-4224-8131-82619CE12B18}" type="slidenum">
              <a:rPr lang="en-US" smtClean="0"/>
              <a:t>7</a:t>
            </a:fld>
            <a:endParaRPr lang="en-US"/>
          </a:p>
        </p:txBody>
      </p:sp>
    </p:spTree>
    <p:extLst>
      <p:ext uri="{BB962C8B-B14F-4D97-AF65-F5344CB8AC3E}">
        <p14:creationId xmlns:p14="http://schemas.microsoft.com/office/powerpoint/2010/main" val="13366948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C647-B606-7B73-075F-B0592C485BA1}"/>
              </a:ext>
            </a:extLst>
          </p:cNvPr>
          <p:cNvSpPr>
            <a:spLocks noGrp="1"/>
          </p:cNvSpPr>
          <p:nvPr>
            <p:ph type="title"/>
          </p:nvPr>
        </p:nvSpPr>
        <p:spPr>
          <a:xfrm>
            <a:off x="3139440" y="365125"/>
            <a:ext cx="5770880" cy="1325563"/>
          </a:xfrm>
        </p:spPr>
        <p:txBody>
          <a:bodyPr/>
          <a:lstStyle/>
          <a:p>
            <a:pPr algn="ctr"/>
            <a:r>
              <a:rPr lang="en-US" sz="3200" b="1" dirty="0">
                <a:solidFill>
                  <a:srgbClr val="7030A0"/>
                </a:solidFill>
                <a:effectLst/>
                <a:highlight>
                  <a:srgbClr val="FFFF00"/>
                </a:highlight>
              </a:rPr>
              <a:t>How is EVMA interrelated?</a:t>
            </a:r>
            <a:endParaRPr lang="en-US" dirty="0">
              <a:highlight>
                <a:srgbClr val="FFFF00"/>
              </a:highlight>
            </a:endParaRPr>
          </a:p>
        </p:txBody>
      </p:sp>
      <p:pic>
        <p:nvPicPr>
          <p:cNvPr id="5" name="Content Placeholder 4">
            <a:extLst>
              <a:ext uri="{FF2B5EF4-FFF2-40B4-BE49-F238E27FC236}">
                <a16:creationId xmlns:a16="http://schemas.microsoft.com/office/drawing/2014/main" id="{73004F47-1D58-7D11-8659-6B35A33ADD4F}"/>
              </a:ext>
            </a:extLst>
          </p:cNvPr>
          <p:cNvPicPr>
            <a:picLocks noGrp="1" noChangeAspect="1"/>
          </p:cNvPicPr>
          <p:nvPr>
            <p:ph idx="1"/>
          </p:nvPr>
        </p:nvPicPr>
        <p:blipFill>
          <a:blip r:embed="rId2"/>
          <a:stretch>
            <a:fillRect/>
          </a:stretch>
        </p:blipFill>
        <p:spPr>
          <a:xfrm>
            <a:off x="2228144" y="1825625"/>
            <a:ext cx="7735712" cy="4351338"/>
          </a:xfrm>
          <a:prstGeom prst="rect">
            <a:avLst/>
          </a:prstGeom>
        </p:spPr>
      </p:pic>
      <p:sp>
        <p:nvSpPr>
          <p:cNvPr id="4" name="Date Placeholder 3">
            <a:extLst>
              <a:ext uri="{FF2B5EF4-FFF2-40B4-BE49-F238E27FC236}">
                <a16:creationId xmlns:a16="http://schemas.microsoft.com/office/drawing/2014/main" id="{D4708222-9894-AE4B-A878-AC277AF5DC74}"/>
              </a:ext>
            </a:extLst>
          </p:cNvPr>
          <p:cNvSpPr>
            <a:spLocks noGrp="1"/>
          </p:cNvSpPr>
          <p:nvPr>
            <p:ph type="dt" sz="half" idx="10"/>
          </p:nvPr>
        </p:nvSpPr>
        <p:spPr/>
        <p:txBody>
          <a:bodyPr/>
          <a:lstStyle/>
          <a:p>
            <a:fld id="{105952B7-8BF7-4266-8049-07CF4A85EAF0}" type="datetime1">
              <a:rPr lang="en-US" smtClean="0"/>
              <a:t>05-Aug-25</a:t>
            </a:fld>
            <a:endParaRPr lang="en-US"/>
          </a:p>
        </p:txBody>
      </p:sp>
      <p:sp>
        <p:nvSpPr>
          <p:cNvPr id="3" name="Slide Number Placeholder 2">
            <a:extLst>
              <a:ext uri="{FF2B5EF4-FFF2-40B4-BE49-F238E27FC236}">
                <a16:creationId xmlns:a16="http://schemas.microsoft.com/office/drawing/2014/main" id="{E10E9C0B-9FC1-5E94-D2C0-072D78F5DD83}"/>
              </a:ext>
            </a:extLst>
          </p:cNvPr>
          <p:cNvSpPr>
            <a:spLocks noGrp="1"/>
          </p:cNvSpPr>
          <p:nvPr>
            <p:ph type="sldNum" sz="quarter" idx="12"/>
          </p:nvPr>
        </p:nvSpPr>
        <p:spPr/>
        <p:txBody>
          <a:bodyPr/>
          <a:lstStyle/>
          <a:p>
            <a:fld id="{418E424D-5075-4224-8131-82619CE12B18}" type="slidenum">
              <a:rPr lang="en-US" smtClean="0"/>
              <a:t>8</a:t>
            </a:fld>
            <a:endParaRPr lang="en-US"/>
          </a:p>
        </p:txBody>
      </p:sp>
    </p:spTree>
    <p:extLst>
      <p:ext uri="{BB962C8B-B14F-4D97-AF65-F5344CB8AC3E}">
        <p14:creationId xmlns:p14="http://schemas.microsoft.com/office/powerpoint/2010/main" val="3894373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AAD437-7B91-48E4-4CB5-9785DDCDEAF7}"/>
              </a:ext>
            </a:extLst>
          </p:cNvPr>
          <p:cNvSpPr>
            <a:spLocks noGrp="1"/>
          </p:cNvSpPr>
          <p:nvPr>
            <p:ph idx="1"/>
          </p:nvPr>
        </p:nvSpPr>
        <p:spPr>
          <a:xfrm>
            <a:off x="838200" y="1026160"/>
            <a:ext cx="10515600" cy="5150803"/>
          </a:xfrm>
        </p:spPr>
        <p:txBody>
          <a:bodyPr/>
          <a:lstStyle/>
          <a:p>
            <a:pPr algn="just"/>
            <a:r>
              <a:rPr lang="en-US" dirty="0"/>
              <a:t>According to </a:t>
            </a:r>
            <a:r>
              <a:rPr lang="en-US" b="1" dirty="0"/>
              <a:t>Charles Colson</a:t>
            </a:r>
            <a:r>
              <a:rPr lang="en-US" dirty="0"/>
              <a:t>, </a:t>
            </a:r>
            <a:r>
              <a:rPr lang="en-US" b="1" dirty="0"/>
              <a:t>“Morality describes what is, whereas Ethics describes what ought to be”</a:t>
            </a:r>
            <a:r>
              <a:rPr lang="en-US" dirty="0"/>
              <a:t>. Fundamentally, </a:t>
            </a:r>
            <a:r>
              <a:rPr lang="en-US" b="1" dirty="0">
                <a:highlight>
                  <a:srgbClr val="FFFF00"/>
                </a:highlight>
              </a:rPr>
              <a:t>Morals refer to a set of rules defining what is considered to be right or wrong and accepted without questions</a:t>
            </a:r>
            <a:r>
              <a:rPr lang="en-US" dirty="0">
                <a:highlight>
                  <a:srgbClr val="FFFF00"/>
                </a:highlight>
              </a:rPr>
              <a:t>.</a:t>
            </a:r>
            <a:r>
              <a:rPr lang="en-US" dirty="0"/>
              <a:t> These rules are typically defined by society. If someone breaks such a rule then he is typically considered to have been “bad” or “immoral.”</a:t>
            </a:r>
          </a:p>
          <a:p>
            <a:pPr algn="just"/>
            <a:r>
              <a:rPr lang="en-US" b="1" dirty="0"/>
              <a:t>Values</a:t>
            </a:r>
            <a:r>
              <a:rPr lang="en-US" dirty="0"/>
              <a:t>, on the other hand, </a:t>
            </a:r>
            <a:r>
              <a:rPr lang="en-US" b="1" dirty="0"/>
              <a:t>provide direction in the determination of right versus wrong or good versus bad</a:t>
            </a:r>
            <a:r>
              <a:rPr lang="en-US" dirty="0"/>
              <a:t>. Values are what an individual believes to have worth and importance or to be valuable. As such, morals are values defining right from wrong or good from bad.</a:t>
            </a:r>
          </a:p>
          <a:p>
            <a:endParaRPr lang="en-US" dirty="0"/>
          </a:p>
        </p:txBody>
      </p:sp>
      <p:sp>
        <p:nvSpPr>
          <p:cNvPr id="4" name="Date Placeholder 3">
            <a:extLst>
              <a:ext uri="{FF2B5EF4-FFF2-40B4-BE49-F238E27FC236}">
                <a16:creationId xmlns:a16="http://schemas.microsoft.com/office/drawing/2014/main" id="{7A01DA05-CC08-CCFC-DCCE-9C0BCB2D3C2E}"/>
              </a:ext>
            </a:extLst>
          </p:cNvPr>
          <p:cNvSpPr>
            <a:spLocks noGrp="1"/>
          </p:cNvSpPr>
          <p:nvPr>
            <p:ph type="dt" sz="half" idx="10"/>
          </p:nvPr>
        </p:nvSpPr>
        <p:spPr/>
        <p:txBody>
          <a:bodyPr/>
          <a:lstStyle/>
          <a:p>
            <a:fld id="{76CFEC93-D092-4A5E-B5D1-E039CAA42A2F}" type="datetime1">
              <a:rPr lang="en-US" smtClean="0"/>
              <a:t>05-Aug-25</a:t>
            </a:fld>
            <a:endParaRPr lang="en-US"/>
          </a:p>
        </p:txBody>
      </p:sp>
      <p:sp>
        <p:nvSpPr>
          <p:cNvPr id="2" name="Slide Number Placeholder 1">
            <a:extLst>
              <a:ext uri="{FF2B5EF4-FFF2-40B4-BE49-F238E27FC236}">
                <a16:creationId xmlns:a16="http://schemas.microsoft.com/office/drawing/2014/main" id="{ACFCDD85-1DCE-7895-5CB0-0AB5182BA2AF}"/>
              </a:ext>
            </a:extLst>
          </p:cNvPr>
          <p:cNvSpPr>
            <a:spLocks noGrp="1"/>
          </p:cNvSpPr>
          <p:nvPr>
            <p:ph type="sldNum" sz="quarter" idx="12"/>
          </p:nvPr>
        </p:nvSpPr>
        <p:spPr/>
        <p:txBody>
          <a:bodyPr/>
          <a:lstStyle/>
          <a:p>
            <a:fld id="{418E424D-5075-4224-8131-82619CE12B18}" type="slidenum">
              <a:rPr lang="en-US" smtClean="0"/>
              <a:t>9</a:t>
            </a:fld>
            <a:endParaRPr lang="en-US"/>
          </a:p>
        </p:txBody>
      </p:sp>
    </p:spTree>
    <p:extLst>
      <p:ext uri="{BB962C8B-B14F-4D97-AF65-F5344CB8AC3E}">
        <p14:creationId xmlns:p14="http://schemas.microsoft.com/office/powerpoint/2010/main" val="3880115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1042</TotalTime>
  <Words>2070</Words>
  <Application>Microsoft Office PowerPoint</Application>
  <PresentationFormat>Widescreen</PresentationFormat>
  <Paragraphs>236</Paragraphs>
  <Slides>34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MS Mincho</vt:lpstr>
      <vt:lpstr>MS PGothic</vt:lpstr>
      <vt:lpstr>Arial</vt:lpstr>
      <vt:lpstr>Calibri</vt:lpstr>
      <vt:lpstr>Calibri Light</vt:lpstr>
      <vt:lpstr>Times New Roman</vt:lpstr>
      <vt:lpstr>Office Theme</vt:lpstr>
      <vt:lpstr> </vt:lpstr>
      <vt:lpstr>What is Ethics? </vt:lpstr>
      <vt:lpstr>Senses of Ethics</vt:lpstr>
      <vt:lpstr>Ethical views</vt:lpstr>
      <vt:lpstr>PowerPoint Presentation</vt:lpstr>
      <vt:lpstr>PowerPoint Presentation</vt:lpstr>
      <vt:lpstr>Attitudes, values, ethics, and morals are mental constructs that guide our behavior. They are responsible for influencing our choices, guiding our decision-making, and directing our behavior. </vt:lpstr>
      <vt:lpstr>How is EVMA interrelated?</vt:lpstr>
      <vt:lpstr>PowerPoint Presentation</vt:lpstr>
      <vt:lpstr>Differentiate between morals and ethics</vt:lpstr>
      <vt:lpstr>PowerPoint Presentation</vt:lpstr>
      <vt:lpstr>PowerPoint Presentation</vt:lpstr>
      <vt:lpstr>5 moral values for every working professional </vt:lpstr>
      <vt:lpstr>Ethics and Human Interface: Essence, determinants and consequences of Ethics in human actions; dimensions of ethics; ethics — in private and public relationships.</vt:lpstr>
      <vt:lpstr>Integrity</vt:lpstr>
      <vt:lpstr>PowerPoint Presentation</vt:lpstr>
      <vt:lpstr>PowerPoint Presentation</vt:lpstr>
      <vt:lpstr>PowerPoint Presentation</vt:lpstr>
      <vt:lpstr>Types of integrity in ethics</vt:lpstr>
      <vt:lpstr>PowerPoint Presentation</vt:lpstr>
      <vt:lpstr>The 5 pillars of work ethics</vt:lpstr>
      <vt:lpstr>PowerPoint Presentation</vt:lpstr>
      <vt:lpstr>Engineering Ethics</vt:lpstr>
      <vt:lpstr>Civic virtue</vt:lpstr>
      <vt:lpstr>PowerPoint Presentation</vt:lpstr>
      <vt:lpstr>PowerPoint Presentation</vt:lpstr>
      <vt:lpstr>Professional Engineering </vt:lpstr>
      <vt:lpstr>Architectural Engineering </vt:lpstr>
      <vt:lpstr>Software Engineering </vt:lpstr>
      <vt:lpstr>Observations </vt:lpstr>
      <vt:lpstr>What Is Ethics in Research &amp; Why Is It Important? </vt:lpstr>
      <vt:lpstr>PowerPoint Presentation</vt:lpstr>
      <vt:lpstr>Integrity</vt:lpstr>
      <vt:lpstr>Intellectual Property Right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Sheikh Jazib Janan</dc:creator>
  <cp:lastModifiedBy>Hussain Anjum Ratul</cp:lastModifiedBy>
  <cp:revision>149</cp:revision>
  <dcterms:created xsi:type="dcterms:W3CDTF">2023-09-01T15:42:34Z</dcterms:created>
  <dcterms:modified xsi:type="dcterms:W3CDTF">2025-08-05T10:21:04Z</dcterms:modified>
</cp:coreProperties>
</file>

<file path=docProps/thumbnail.jpeg>
</file>